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60" r:id="rId3"/>
    <p:sldId id="261" r:id="rId4"/>
    <p:sldId id="262" r:id="rId5"/>
    <p:sldId id="263" r:id="rId6"/>
    <p:sldId id="277" r:id="rId7"/>
    <p:sldId id="264" r:id="rId8"/>
    <p:sldId id="265" r:id="rId9"/>
    <p:sldId id="266" r:id="rId10"/>
    <p:sldId id="267" r:id="rId11"/>
    <p:sldId id="278" r:id="rId12"/>
    <p:sldId id="279" r:id="rId13"/>
    <p:sldId id="280" r:id="rId14"/>
    <p:sldId id="281" r:id="rId15"/>
    <p:sldId id="282" r:id="rId16"/>
    <p:sldId id="283" r:id="rId1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623BB-0B85-4CA0-ABE3-7B361907D0D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108FD0-ED88-4D78-BAA3-FB2199A7A30A}">
      <dgm:prSet phldrT="[Text]" custT="1"/>
      <dgm:spPr>
        <a:solidFill>
          <a:srgbClr val="92D050"/>
        </a:solidFill>
      </dgm:spPr>
      <dgm:t>
        <a:bodyPr/>
        <a:lstStyle/>
        <a:p>
          <a:pPr algn="r"/>
          <a:endParaRPr lang="fa-IR" sz="1800" dirty="0">
            <a:solidFill>
              <a:schemeClr val="bg1"/>
            </a:solidFill>
            <a:cs typeface="B Homa" panose="00000400000000000000" pitchFamily="2" charset="-78"/>
          </a:endParaRPr>
        </a:p>
      </dgm:t>
    </dgm:pt>
    <dgm:pt modelId="{4ED89230-FA4F-42D2-B183-47391518CB12}" type="parTrans" cxnId="{C644333B-481A-4824-BDCE-D1587589E7B7}">
      <dgm:prSet/>
      <dgm:spPr/>
      <dgm:t>
        <a:bodyPr/>
        <a:lstStyle/>
        <a:p>
          <a:endParaRPr lang="en-US"/>
        </a:p>
      </dgm:t>
    </dgm:pt>
    <dgm:pt modelId="{F3836932-097D-41AC-8BEA-EE192040B5C4}" type="sibTrans" cxnId="{C644333B-481A-4824-BDCE-D1587589E7B7}">
      <dgm:prSet/>
      <dgm:spPr/>
      <dgm:t>
        <a:bodyPr/>
        <a:lstStyle/>
        <a:p>
          <a:endParaRPr lang="en-US"/>
        </a:p>
      </dgm:t>
    </dgm:pt>
    <dgm:pt modelId="{E97B0377-17D0-4A11-821C-B897EAAF6112}">
      <dgm:prSet phldrT="[Text]" custT="1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pPr algn="r" rtl="1"/>
          <a:endParaRPr lang="fa-IR" sz="1200" dirty="0">
            <a:cs typeface="B Homa" panose="00000400000000000000" pitchFamily="2" charset="-78"/>
          </a:endParaRPr>
        </a:p>
      </dgm:t>
    </dgm:pt>
    <dgm:pt modelId="{F140B931-F942-4D3E-8D82-345DAF1D77D6}" type="parTrans" cxnId="{04170B18-F5D1-4D71-B39B-465D1B726AD2}">
      <dgm:prSet/>
      <dgm:spPr/>
      <dgm:t>
        <a:bodyPr/>
        <a:lstStyle/>
        <a:p>
          <a:endParaRPr lang="en-US"/>
        </a:p>
      </dgm:t>
    </dgm:pt>
    <dgm:pt modelId="{4FEA6933-0E67-4DE1-88E2-962FCEDE4BE0}" type="sibTrans" cxnId="{04170B18-F5D1-4D71-B39B-465D1B726AD2}">
      <dgm:prSet/>
      <dgm:spPr/>
      <dgm:t>
        <a:bodyPr/>
        <a:lstStyle/>
        <a:p>
          <a:endParaRPr lang="en-US"/>
        </a:p>
      </dgm:t>
    </dgm:pt>
    <dgm:pt modelId="{1589E723-254C-4809-ACE2-BCBBCC824680}">
      <dgm:prSet custT="1"/>
      <dgm:spPr>
        <a:solidFill>
          <a:srgbClr val="92D050"/>
        </a:solidFill>
      </dgm:spPr>
      <dgm:t>
        <a:bodyPr/>
        <a:lstStyle/>
        <a:p>
          <a:pPr algn="ctr" rtl="1"/>
          <a:endParaRPr lang="en-US" sz="1600" dirty="0">
            <a:solidFill>
              <a:schemeClr val="bg1"/>
            </a:solidFill>
            <a:cs typeface="B Homa" panose="00000400000000000000" pitchFamily="2" charset="-78"/>
          </a:endParaRPr>
        </a:p>
      </dgm:t>
    </dgm:pt>
    <dgm:pt modelId="{99AD4528-6D69-4A64-BC32-702DFEA22630}" type="parTrans" cxnId="{488597B3-ED32-4BF8-860B-63A25C0ECD76}">
      <dgm:prSet/>
      <dgm:spPr/>
      <dgm:t>
        <a:bodyPr/>
        <a:lstStyle/>
        <a:p>
          <a:endParaRPr lang="en-US"/>
        </a:p>
      </dgm:t>
    </dgm:pt>
    <dgm:pt modelId="{5263F61E-FFEF-40F8-A5A5-8B12D58115CE}" type="sibTrans" cxnId="{488597B3-ED32-4BF8-860B-63A25C0ECD76}">
      <dgm:prSet/>
      <dgm:spPr/>
      <dgm:t>
        <a:bodyPr/>
        <a:lstStyle/>
        <a:p>
          <a:endParaRPr lang="en-US"/>
        </a:p>
      </dgm:t>
    </dgm:pt>
    <dgm:pt modelId="{EB16017B-69F6-44D1-8499-22EBA327B00E}">
      <dgm:prSet custT="1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pPr algn="r" rtl="1"/>
          <a:endParaRPr lang="en-US" sz="1200" dirty="0">
            <a:cs typeface="B Homa" panose="00000400000000000000" pitchFamily="2" charset="-78"/>
          </a:endParaRPr>
        </a:p>
      </dgm:t>
    </dgm:pt>
    <dgm:pt modelId="{95CBF582-BD40-40F6-99C1-4F16E1976243}" type="parTrans" cxnId="{D458EFC3-C3C3-4E5B-B1E0-E863AB57B6E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CDB8E1D4-090F-4946-847C-EC5CE56DC707}" type="sibTrans" cxnId="{D458EFC3-C3C3-4E5B-B1E0-E863AB57B6ED}">
      <dgm:prSet/>
      <dgm:spPr/>
      <dgm:t>
        <a:bodyPr/>
        <a:lstStyle/>
        <a:p>
          <a:endParaRPr lang="en-US"/>
        </a:p>
      </dgm:t>
    </dgm:pt>
    <dgm:pt modelId="{5898CF7F-13FF-459A-BD69-517E6A642129}">
      <dgm:prSet custT="1"/>
      <dgm:spPr>
        <a:solidFill>
          <a:srgbClr val="92D050">
            <a:alpha val="90000"/>
          </a:srgbClr>
        </a:solidFill>
        <a:ln>
          <a:noFill/>
        </a:ln>
      </dgm:spPr>
      <dgm:t>
        <a:bodyPr/>
        <a:lstStyle/>
        <a:p>
          <a:pPr algn="r"/>
          <a:endParaRPr lang="en-US" sz="1200" dirty="0">
            <a:cs typeface="B Mehr" panose="00000700000000000000" pitchFamily="2" charset="-78"/>
          </a:endParaRPr>
        </a:p>
      </dgm:t>
    </dgm:pt>
    <dgm:pt modelId="{A446A1AC-C1EB-41E5-9AE4-792E9A1ABA80}" type="parTrans" cxnId="{27B21DE9-A7DA-4A2B-B3CC-3DCAB07A1E2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B46AFA1-430F-4650-BE1B-68D7AA8B7B40}" type="sibTrans" cxnId="{27B21DE9-A7DA-4A2B-B3CC-3DCAB07A1E24}">
      <dgm:prSet/>
      <dgm:spPr/>
      <dgm:t>
        <a:bodyPr/>
        <a:lstStyle/>
        <a:p>
          <a:endParaRPr lang="en-US"/>
        </a:p>
      </dgm:t>
    </dgm:pt>
    <dgm:pt modelId="{A73D1B42-1E9F-45E1-951E-ACF775A111B2}">
      <dgm:prSet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algn="r">
            <a:lnSpc>
              <a:spcPct val="100000"/>
            </a:lnSpc>
          </a:pPr>
          <a:endParaRPr lang="en-US" sz="1200" dirty="0">
            <a:cs typeface="B Mehr" panose="00000700000000000000" pitchFamily="2" charset="-78"/>
          </a:endParaRPr>
        </a:p>
      </dgm:t>
    </dgm:pt>
    <dgm:pt modelId="{4F3FDCD5-3FD6-413F-9C28-F563FC97B6EF}" type="sibTrans" cxnId="{D54B265B-9FC9-4672-A258-7536887C4503}">
      <dgm:prSet/>
      <dgm:spPr/>
      <dgm:t>
        <a:bodyPr/>
        <a:lstStyle/>
        <a:p>
          <a:endParaRPr lang="en-US"/>
        </a:p>
      </dgm:t>
    </dgm:pt>
    <dgm:pt modelId="{C5977DD9-B901-4E7A-A777-015BA307C32B}" type="parTrans" cxnId="{D54B265B-9FC9-4672-A258-7536887C4503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82E36F15-0E88-4E35-8A72-0791346ACBDF}" type="pres">
      <dgm:prSet presAssocID="{2D0623BB-0B85-4CA0-ABE3-7B361907D0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486C13-2D64-434A-AFF7-02473BA8AF70}" type="pres">
      <dgm:prSet presAssocID="{43108FD0-ED88-4D78-BAA3-FB2199A7A30A}" presName="root" presStyleCnt="0"/>
      <dgm:spPr/>
    </dgm:pt>
    <dgm:pt modelId="{3E033071-072F-4FB5-9187-1E19564C588C}" type="pres">
      <dgm:prSet presAssocID="{43108FD0-ED88-4D78-BAA3-FB2199A7A30A}" presName="rootComposite" presStyleCnt="0"/>
      <dgm:spPr/>
    </dgm:pt>
    <dgm:pt modelId="{39C7CACF-D73B-423A-B2B4-5AC6A36CF817}" type="pres">
      <dgm:prSet presAssocID="{43108FD0-ED88-4D78-BAA3-FB2199A7A30A}" presName="rootText" presStyleLbl="node1" presStyleIdx="0" presStyleCnt="2" custScaleY="100601"/>
      <dgm:spPr/>
      <dgm:t>
        <a:bodyPr/>
        <a:lstStyle/>
        <a:p>
          <a:endParaRPr lang="en-US"/>
        </a:p>
      </dgm:t>
    </dgm:pt>
    <dgm:pt modelId="{DA670731-A454-47AF-8D88-E252F960EFDC}" type="pres">
      <dgm:prSet presAssocID="{43108FD0-ED88-4D78-BAA3-FB2199A7A30A}" presName="rootConnector" presStyleLbl="node1" presStyleIdx="0" presStyleCnt="2"/>
      <dgm:spPr/>
      <dgm:t>
        <a:bodyPr/>
        <a:lstStyle/>
        <a:p>
          <a:endParaRPr lang="en-US"/>
        </a:p>
      </dgm:t>
    </dgm:pt>
    <dgm:pt modelId="{DBDE3EB6-1951-42D8-9664-7597D9D4CF8C}" type="pres">
      <dgm:prSet presAssocID="{43108FD0-ED88-4D78-BAA3-FB2199A7A30A}" presName="childShape" presStyleCnt="0"/>
      <dgm:spPr/>
    </dgm:pt>
    <dgm:pt modelId="{59CC8AF3-82A8-4C2B-862B-4DEF4F44599C}" type="pres">
      <dgm:prSet presAssocID="{F140B931-F942-4D3E-8D82-345DAF1D77D6}" presName="Name13" presStyleLbl="parChTrans1D2" presStyleIdx="0" presStyleCnt="4"/>
      <dgm:spPr/>
      <dgm:t>
        <a:bodyPr/>
        <a:lstStyle/>
        <a:p>
          <a:endParaRPr lang="en-US"/>
        </a:p>
      </dgm:t>
    </dgm:pt>
    <dgm:pt modelId="{908CD1D0-6626-40BE-8A4D-BC620D5D3484}" type="pres">
      <dgm:prSet presAssocID="{E97B0377-17D0-4A11-821C-B897EAAF6112}" presName="childText" presStyleLbl="bgAcc1" presStyleIdx="0" presStyleCnt="4" custScaleY="93046" custLinFactNeighborX="-250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2E2BA12-D1FE-4477-80F2-4F8CF01B2197}" type="pres">
      <dgm:prSet presAssocID="{95CBF582-BD40-40F6-99C1-4F16E1976243}" presName="Name13" presStyleLbl="parChTrans1D2" presStyleIdx="1" presStyleCnt="4"/>
      <dgm:spPr/>
      <dgm:t>
        <a:bodyPr/>
        <a:lstStyle/>
        <a:p>
          <a:endParaRPr lang="en-US"/>
        </a:p>
      </dgm:t>
    </dgm:pt>
    <dgm:pt modelId="{383EAFC1-044F-4227-A21D-C804ED222F05}" type="pres">
      <dgm:prSet presAssocID="{EB16017B-69F6-44D1-8499-22EBA327B00E}" presName="childText" presStyleLbl="bgAcc1" presStyleIdx="1" presStyleCnt="4" custScaleY="81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54DE0-F309-4506-B859-CFEBB3426186}" type="pres">
      <dgm:prSet presAssocID="{1589E723-254C-4809-ACE2-BCBBCC824680}" presName="root" presStyleCnt="0"/>
      <dgm:spPr/>
    </dgm:pt>
    <dgm:pt modelId="{D5BFB09A-0A6D-4547-B62C-5F2DE52BCC3C}" type="pres">
      <dgm:prSet presAssocID="{1589E723-254C-4809-ACE2-BCBBCC824680}" presName="rootComposite" presStyleCnt="0"/>
      <dgm:spPr/>
    </dgm:pt>
    <dgm:pt modelId="{6377A086-67C9-44ED-8569-5828B5562DE6}" type="pres">
      <dgm:prSet presAssocID="{1589E723-254C-4809-ACE2-BCBBCC824680}" presName="rootText" presStyleLbl="node1" presStyleIdx="1" presStyleCnt="2" custScaleY="108227"/>
      <dgm:spPr/>
      <dgm:t>
        <a:bodyPr/>
        <a:lstStyle/>
        <a:p>
          <a:endParaRPr lang="en-US"/>
        </a:p>
      </dgm:t>
    </dgm:pt>
    <dgm:pt modelId="{2832DF3C-594D-43CC-B522-70DB8806CCCA}" type="pres">
      <dgm:prSet presAssocID="{1589E723-254C-4809-ACE2-BCBBCC824680}" presName="rootConnector" presStyleLbl="node1" presStyleIdx="1" presStyleCnt="2"/>
      <dgm:spPr/>
      <dgm:t>
        <a:bodyPr/>
        <a:lstStyle/>
        <a:p>
          <a:endParaRPr lang="en-US"/>
        </a:p>
      </dgm:t>
    </dgm:pt>
    <dgm:pt modelId="{645E2BF1-711C-4C4A-B666-7224F69E6987}" type="pres">
      <dgm:prSet presAssocID="{1589E723-254C-4809-ACE2-BCBBCC824680}" presName="childShape" presStyleCnt="0"/>
      <dgm:spPr/>
    </dgm:pt>
    <dgm:pt modelId="{E726C7CB-0E3C-4895-A67D-14A81FA5363D}" type="pres">
      <dgm:prSet presAssocID="{C5977DD9-B901-4E7A-A777-015BA307C32B}" presName="Name13" presStyleLbl="parChTrans1D2" presStyleIdx="2" presStyleCnt="4"/>
      <dgm:spPr/>
      <dgm:t>
        <a:bodyPr/>
        <a:lstStyle/>
        <a:p>
          <a:endParaRPr lang="en-US"/>
        </a:p>
      </dgm:t>
    </dgm:pt>
    <dgm:pt modelId="{168C0E16-A26B-4932-BDC8-FE0F109BE066}" type="pres">
      <dgm:prSet presAssocID="{A73D1B42-1E9F-45E1-951E-ACF775A111B2}" presName="childText" presStyleLbl="bgAcc1" presStyleIdx="2" presStyleCnt="4" custScaleX="99253" custScaleY="1128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80B73-FB7B-4810-8E0A-D8522D73330F}" type="pres">
      <dgm:prSet presAssocID="{A446A1AC-C1EB-41E5-9AE4-792E9A1ABA80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51FA895-FF4C-4AA7-B086-664477D48BFF}" type="pres">
      <dgm:prSet presAssocID="{5898CF7F-13FF-459A-BD69-517E6A642129}" presName="childText" presStyleLbl="bgAcc1" presStyleIdx="3" presStyleCnt="4" custScaleX="121937" custLinFactNeighborX="-1688" custLinFactNeighborY="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9434A4-4C50-4D27-BA48-BD1ECBBA83A2}" type="presOf" srcId="{A446A1AC-C1EB-41E5-9AE4-792E9A1ABA80}" destId="{95480B73-FB7B-4810-8E0A-D8522D73330F}" srcOrd="0" destOrd="0" presId="urn:microsoft.com/office/officeart/2005/8/layout/hierarchy3"/>
    <dgm:cxn modelId="{488597B3-ED32-4BF8-860B-63A25C0ECD76}" srcId="{2D0623BB-0B85-4CA0-ABE3-7B361907D0D0}" destId="{1589E723-254C-4809-ACE2-BCBBCC824680}" srcOrd="1" destOrd="0" parTransId="{99AD4528-6D69-4A64-BC32-702DFEA22630}" sibTransId="{5263F61E-FFEF-40F8-A5A5-8B12D58115CE}"/>
    <dgm:cxn modelId="{D458EFC3-C3C3-4E5B-B1E0-E863AB57B6ED}" srcId="{43108FD0-ED88-4D78-BAA3-FB2199A7A30A}" destId="{EB16017B-69F6-44D1-8499-22EBA327B00E}" srcOrd="1" destOrd="0" parTransId="{95CBF582-BD40-40F6-99C1-4F16E1976243}" sibTransId="{CDB8E1D4-090F-4946-847C-EC5CE56DC707}"/>
    <dgm:cxn modelId="{BC8DE6F8-CDF2-4D71-A048-4B0DA11EB4B2}" type="presOf" srcId="{43108FD0-ED88-4D78-BAA3-FB2199A7A30A}" destId="{39C7CACF-D73B-423A-B2B4-5AC6A36CF817}" srcOrd="0" destOrd="0" presId="urn:microsoft.com/office/officeart/2005/8/layout/hierarchy3"/>
    <dgm:cxn modelId="{55020457-6DB7-429D-977C-EB1912EF9458}" type="presOf" srcId="{A73D1B42-1E9F-45E1-951E-ACF775A111B2}" destId="{168C0E16-A26B-4932-BDC8-FE0F109BE066}" srcOrd="0" destOrd="0" presId="urn:microsoft.com/office/officeart/2005/8/layout/hierarchy3"/>
    <dgm:cxn modelId="{FC14D8B9-4284-464B-BE6F-6B51B5E48A22}" type="presOf" srcId="{EB16017B-69F6-44D1-8499-22EBA327B00E}" destId="{383EAFC1-044F-4227-A21D-C804ED222F05}" srcOrd="0" destOrd="0" presId="urn:microsoft.com/office/officeart/2005/8/layout/hierarchy3"/>
    <dgm:cxn modelId="{B976FF42-E723-4B2F-A2E4-102D08310574}" type="presOf" srcId="{C5977DD9-B901-4E7A-A777-015BA307C32B}" destId="{E726C7CB-0E3C-4895-A67D-14A81FA5363D}" srcOrd="0" destOrd="0" presId="urn:microsoft.com/office/officeart/2005/8/layout/hierarchy3"/>
    <dgm:cxn modelId="{A03B1B4F-8E8C-41B5-BF67-19CDD73801DD}" type="presOf" srcId="{1589E723-254C-4809-ACE2-BCBBCC824680}" destId="{6377A086-67C9-44ED-8569-5828B5562DE6}" srcOrd="0" destOrd="0" presId="urn:microsoft.com/office/officeart/2005/8/layout/hierarchy3"/>
    <dgm:cxn modelId="{C3C2EA68-4A5E-47A7-9C69-2C66392A234B}" type="presOf" srcId="{95CBF582-BD40-40F6-99C1-4F16E1976243}" destId="{52E2BA12-D1FE-4477-80F2-4F8CF01B2197}" srcOrd="0" destOrd="0" presId="urn:microsoft.com/office/officeart/2005/8/layout/hierarchy3"/>
    <dgm:cxn modelId="{27B21DE9-A7DA-4A2B-B3CC-3DCAB07A1E24}" srcId="{1589E723-254C-4809-ACE2-BCBBCC824680}" destId="{5898CF7F-13FF-459A-BD69-517E6A642129}" srcOrd="1" destOrd="0" parTransId="{A446A1AC-C1EB-41E5-9AE4-792E9A1ABA80}" sibTransId="{6B46AFA1-430F-4650-BE1B-68D7AA8B7B40}"/>
    <dgm:cxn modelId="{E3686DD7-1F18-485D-8FD3-E964618093E4}" type="presOf" srcId="{E97B0377-17D0-4A11-821C-B897EAAF6112}" destId="{908CD1D0-6626-40BE-8A4D-BC620D5D3484}" srcOrd="0" destOrd="0" presId="urn:microsoft.com/office/officeart/2005/8/layout/hierarchy3"/>
    <dgm:cxn modelId="{A201D235-EDB5-42B5-9CCA-83ABD229B497}" type="presOf" srcId="{F140B931-F942-4D3E-8D82-345DAF1D77D6}" destId="{59CC8AF3-82A8-4C2B-862B-4DEF4F44599C}" srcOrd="0" destOrd="0" presId="urn:microsoft.com/office/officeart/2005/8/layout/hierarchy3"/>
    <dgm:cxn modelId="{04170B18-F5D1-4D71-B39B-465D1B726AD2}" srcId="{43108FD0-ED88-4D78-BAA3-FB2199A7A30A}" destId="{E97B0377-17D0-4A11-821C-B897EAAF6112}" srcOrd="0" destOrd="0" parTransId="{F140B931-F942-4D3E-8D82-345DAF1D77D6}" sibTransId="{4FEA6933-0E67-4DE1-88E2-962FCEDE4BE0}"/>
    <dgm:cxn modelId="{C644333B-481A-4824-BDCE-D1587589E7B7}" srcId="{2D0623BB-0B85-4CA0-ABE3-7B361907D0D0}" destId="{43108FD0-ED88-4D78-BAA3-FB2199A7A30A}" srcOrd="0" destOrd="0" parTransId="{4ED89230-FA4F-42D2-B183-47391518CB12}" sibTransId="{F3836932-097D-41AC-8BEA-EE192040B5C4}"/>
    <dgm:cxn modelId="{021AB37D-473D-4094-A19B-1297F1A2AE77}" type="presOf" srcId="{43108FD0-ED88-4D78-BAA3-FB2199A7A30A}" destId="{DA670731-A454-47AF-8D88-E252F960EFDC}" srcOrd="1" destOrd="0" presId="urn:microsoft.com/office/officeart/2005/8/layout/hierarchy3"/>
    <dgm:cxn modelId="{C39138D8-3E37-4892-9CA2-9DB197ACFE26}" type="presOf" srcId="{1589E723-254C-4809-ACE2-BCBBCC824680}" destId="{2832DF3C-594D-43CC-B522-70DB8806CCCA}" srcOrd="1" destOrd="0" presId="urn:microsoft.com/office/officeart/2005/8/layout/hierarchy3"/>
    <dgm:cxn modelId="{D54B265B-9FC9-4672-A258-7536887C4503}" srcId="{1589E723-254C-4809-ACE2-BCBBCC824680}" destId="{A73D1B42-1E9F-45E1-951E-ACF775A111B2}" srcOrd="0" destOrd="0" parTransId="{C5977DD9-B901-4E7A-A777-015BA307C32B}" sibTransId="{4F3FDCD5-3FD6-413F-9C28-F563FC97B6EF}"/>
    <dgm:cxn modelId="{C9DB6672-1586-4090-AB1F-B8023CE930CD}" type="presOf" srcId="{5898CF7F-13FF-459A-BD69-517E6A642129}" destId="{451FA895-FF4C-4AA7-B086-664477D48BFF}" srcOrd="0" destOrd="0" presId="urn:microsoft.com/office/officeart/2005/8/layout/hierarchy3"/>
    <dgm:cxn modelId="{0E6CF801-42E1-4757-BBFA-ACDFFCF7ACF4}" type="presOf" srcId="{2D0623BB-0B85-4CA0-ABE3-7B361907D0D0}" destId="{82E36F15-0E88-4E35-8A72-0791346ACBDF}" srcOrd="0" destOrd="0" presId="urn:microsoft.com/office/officeart/2005/8/layout/hierarchy3"/>
    <dgm:cxn modelId="{CD30AB66-526D-4F0E-B70E-21FFE9EF1D3B}" type="presParOf" srcId="{82E36F15-0E88-4E35-8A72-0791346ACBDF}" destId="{B0486C13-2D64-434A-AFF7-02473BA8AF70}" srcOrd="0" destOrd="0" presId="urn:microsoft.com/office/officeart/2005/8/layout/hierarchy3"/>
    <dgm:cxn modelId="{B84AC2CF-E28C-4DC3-8C7C-0A9A908304E0}" type="presParOf" srcId="{B0486C13-2D64-434A-AFF7-02473BA8AF70}" destId="{3E033071-072F-4FB5-9187-1E19564C588C}" srcOrd="0" destOrd="0" presId="urn:microsoft.com/office/officeart/2005/8/layout/hierarchy3"/>
    <dgm:cxn modelId="{89700838-6420-4A19-9765-1A43FC6BEC25}" type="presParOf" srcId="{3E033071-072F-4FB5-9187-1E19564C588C}" destId="{39C7CACF-D73B-423A-B2B4-5AC6A36CF817}" srcOrd="0" destOrd="0" presId="urn:microsoft.com/office/officeart/2005/8/layout/hierarchy3"/>
    <dgm:cxn modelId="{357DFEA6-ACE0-4255-8430-86518D3458B8}" type="presParOf" srcId="{3E033071-072F-4FB5-9187-1E19564C588C}" destId="{DA670731-A454-47AF-8D88-E252F960EFDC}" srcOrd="1" destOrd="0" presId="urn:microsoft.com/office/officeart/2005/8/layout/hierarchy3"/>
    <dgm:cxn modelId="{3D495B05-95BB-4654-84D1-C7BE352F84E7}" type="presParOf" srcId="{B0486C13-2D64-434A-AFF7-02473BA8AF70}" destId="{DBDE3EB6-1951-42D8-9664-7597D9D4CF8C}" srcOrd="1" destOrd="0" presId="urn:microsoft.com/office/officeart/2005/8/layout/hierarchy3"/>
    <dgm:cxn modelId="{3B3971B8-F2A4-458D-9596-29CDA833640E}" type="presParOf" srcId="{DBDE3EB6-1951-42D8-9664-7597D9D4CF8C}" destId="{59CC8AF3-82A8-4C2B-862B-4DEF4F44599C}" srcOrd="0" destOrd="0" presId="urn:microsoft.com/office/officeart/2005/8/layout/hierarchy3"/>
    <dgm:cxn modelId="{3CBB3D3F-3564-4772-BAB0-28E5AE41D5C3}" type="presParOf" srcId="{DBDE3EB6-1951-42D8-9664-7597D9D4CF8C}" destId="{908CD1D0-6626-40BE-8A4D-BC620D5D3484}" srcOrd="1" destOrd="0" presId="urn:microsoft.com/office/officeart/2005/8/layout/hierarchy3"/>
    <dgm:cxn modelId="{5CE30ADC-5DF6-4B14-9B37-D00FA05F05C3}" type="presParOf" srcId="{DBDE3EB6-1951-42D8-9664-7597D9D4CF8C}" destId="{52E2BA12-D1FE-4477-80F2-4F8CF01B2197}" srcOrd="2" destOrd="0" presId="urn:microsoft.com/office/officeart/2005/8/layout/hierarchy3"/>
    <dgm:cxn modelId="{39F105A8-8FFA-49AF-A510-EABC4CDB63F6}" type="presParOf" srcId="{DBDE3EB6-1951-42D8-9664-7597D9D4CF8C}" destId="{383EAFC1-044F-4227-A21D-C804ED222F05}" srcOrd="3" destOrd="0" presId="urn:microsoft.com/office/officeart/2005/8/layout/hierarchy3"/>
    <dgm:cxn modelId="{0B1DC47F-D80F-49B4-B87B-E5BF02BB3C07}" type="presParOf" srcId="{82E36F15-0E88-4E35-8A72-0791346ACBDF}" destId="{DD954DE0-F309-4506-B859-CFEBB3426186}" srcOrd="1" destOrd="0" presId="urn:microsoft.com/office/officeart/2005/8/layout/hierarchy3"/>
    <dgm:cxn modelId="{171F9524-9E7E-46A9-A7A7-D7DAB6C89CEB}" type="presParOf" srcId="{DD954DE0-F309-4506-B859-CFEBB3426186}" destId="{D5BFB09A-0A6D-4547-B62C-5F2DE52BCC3C}" srcOrd="0" destOrd="0" presId="urn:microsoft.com/office/officeart/2005/8/layout/hierarchy3"/>
    <dgm:cxn modelId="{E808BCEA-A3AF-4E28-B7B9-67C766153661}" type="presParOf" srcId="{D5BFB09A-0A6D-4547-B62C-5F2DE52BCC3C}" destId="{6377A086-67C9-44ED-8569-5828B5562DE6}" srcOrd="0" destOrd="0" presId="urn:microsoft.com/office/officeart/2005/8/layout/hierarchy3"/>
    <dgm:cxn modelId="{AE1C6B0B-124D-4A55-A28B-4F9E5AF2D4FD}" type="presParOf" srcId="{D5BFB09A-0A6D-4547-B62C-5F2DE52BCC3C}" destId="{2832DF3C-594D-43CC-B522-70DB8806CCCA}" srcOrd="1" destOrd="0" presId="urn:microsoft.com/office/officeart/2005/8/layout/hierarchy3"/>
    <dgm:cxn modelId="{30F90F3C-6C55-4EAD-A59A-FF27FD65AA06}" type="presParOf" srcId="{DD954DE0-F309-4506-B859-CFEBB3426186}" destId="{645E2BF1-711C-4C4A-B666-7224F69E6987}" srcOrd="1" destOrd="0" presId="urn:microsoft.com/office/officeart/2005/8/layout/hierarchy3"/>
    <dgm:cxn modelId="{62AC9CED-8967-4469-9DFE-243E23CD040D}" type="presParOf" srcId="{645E2BF1-711C-4C4A-B666-7224F69E6987}" destId="{E726C7CB-0E3C-4895-A67D-14A81FA5363D}" srcOrd="0" destOrd="0" presId="urn:microsoft.com/office/officeart/2005/8/layout/hierarchy3"/>
    <dgm:cxn modelId="{E1D47C29-A4C7-4B96-82A5-B79B350B0272}" type="presParOf" srcId="{645E2BF1-711C-4C4A-B666-7224F69E6987}" destId="{168C0E16-A26B-4932-BDC8-FE0F109BE066}" srcOrd="1" destOrd="0" presId="urn:microsoft.com/office/officeart/2005/8/layout/hierarchy3"/>
    <dgm:cxn modelId="{F7C59B65-4B76-4291-9872-EB9E48F5958D}" type="presParOf" srcId="{645E2BF1-711C-4C4A-B666-7224F69E6987}" destId="{95480B73-FB7B-4810-8E0A-D8522D73330F}" srcOrd="2" destOrd="0" presId="urn:microsoft.com/office/officeart/2005/8/layout/hierarchy3"/>
    <dgm:cxn modelId="{C21E3E2B-1FFE-4896-A374-AF5D0FF64766}" type="presParOf" srcId="{645E2BF1-711C-4C4A-B666-7224F69E6987}" destId="{451FA895-FF4C-4AA7-B086-664477D48BF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BA5B16-28E1-4A6A-8FA8-5E565986090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7B32FD-371E-402F-9291-B0231FD6C255}">
      <dgm:prSet phldrT="[Text]" custT="1"/>
      <dgm:spPr/>
      <dgm:t>
        <a:bodyPr/>
        <a:lstStyle/>
        <a:p>
          <a:r>
            <a:rPr lang="fa-IR" sz="1800" dirty="0" smtClean="0">
              <a:cs typeface="B Nazanin" pitchFamily="2" charset="-78"/>
            </a:rPr>
            <a:t>ثبت برند</a:t>
          </a:r>
        </a:p>
        <a:p>
          <a:endParaRPr lang="en-US" sz="1800" dirty="0">
            <a:cs typeface="B Nazanin" pitchFamily="2" charset="-78"/>
          </a:endParaRPr>
        </a:p>
      </dgm:t>
    </dgm:pt>
    <dgm:pt modelId="{273512F5-B34B-48D5-AF35-9F22D325671E}" type="parTrans" cxnId="{315A940F-0108-4173-923A-91CDCF940925}">
      <dgm:prSet/>
      <dgm:spPr/>
      <dgm:t>
        <a:bodyPr/>
        <a:lstStyle/>
        <a:p>
          <a:endParaRPr lang="en-US"/>
        </a:p>
      </dgm:t>
    </dgm:pt>
    <dgm:pt modelId="{514B49E8-B777-457F-A50D-C6DFBC145BD8}" type="sibTrans" cxnId="{315A940F-0108-4173-923A-91CDCF940925}">
      <dgm:prSet/>
      <dgm:spPr/>
      <dgm:t>
        <a:bodyPr/>
        <a:lstStyle/>
        <a:p>
          <a:endParaRPr lang="en-US"/>
        </a:p>
      </dgm:t>
    </dgm:pt>
    <dgm:pt modelId="{8B840F18-C304-4967-B276-B94ACA15FD37}">
      <dgm:prSet phldrT="[Text]" custT="1"/>
      <dgm:spPr/>
      <dgm:t>
        <a:bodyPr/>
        <a:lstStyle/>
        <a:p>
          <a:r>
            <a:rPr lang="fa-IR" sz="1800" dirty="0" smtClean="0">
              <a:solidFill>
                <a:schemeClr val="bg1"/>
              </a:solidFill>
              <a:cs typeface="B Nazanin" pitchFamily="2" charset="-78"/>
            </a:rPr>
            <a:t>ثبت اختراعات</a:t>
          </a:r>
        </a:p>
        <a:p>
          <a:r>
            <a:rPr lang="en-US" sz="1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/>
              <a:cs typeface="B Nazanin" pitchFamily="2" charset="-78"/>
            </a:rPr>
            <a:t>√</a:t>
          </a:r>
          <a:endParaRPr lang="en-US" sz="1800" b="1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cs typeface="B Nazanin" pitchFamily="2" charset="-78"/>
          </a:endParaRPr>
        </a:p>
      </dgm:t>
    </dgm:pt>
    <dgm:pt modelId="{B5CD309B-FD8C-4572-B39D-8F6EB071409F}" type="parTrans" cxnId="{17233DEC-648B-4205-8168-6BC753BD4F83}">
      <dgm:prSet/>
      <dgm:spPr/>
      <dgm:t>
        <a:bodyPr/>
        <a:lstStyle/>
        <a:p>
          <a:endParaRPr lang="en-US"/>
        </a:p>
      </dgm:t>
    </dgm:pt>
    <dgm:pt modelId="{90B0610B-383C-4EDA-B197-878181D86476}" type="sibTrans" cxnId="{17233DEC-648B-4205-8168-6BC753BD4F83}">
      <dgm:prSet/>
      <dgm:spPr/>
      <dgm:t>
        <a:bodyPr/>
        <a:lstStyle/>
        <a:p>
          <a:endParaRPr lang="en-US"/>
        </a:p>
      </dgm:t>
    </dgm:pt>
    <dgm:pt modelId="{C6F2452B-7801-4677-B96B-C002760D8E30}">
      <dgm:prSet phldrT="[Text]" custT="1"/>
      <dgm:spPr/>
      <dgm:t>
        <a:bodyPr/>
        <a:lstStyle/>
        <a:p>
          <a:r>
            <a:rPr lang="fa-IR" sz="1600" dirty="0" smtClean="0">
              <a:cs typeface="B Nazanin" pitchFamily="2" charset="-78"/>
            </a:rPr>
            <a:t>مجوزها و استاندارد های مرتبط با محصول/ خدمت</a:t>
          </a:r>
        </a:p>
        <a:p>
          <a:endParaRPr lang="en-US" sz="1600" dirty="0">
            <a:cs typeface="B Nazanin" pitchFamily="2" charset="-78"/>
          </a:endParaRPr>
        </a:p>
      </dgm:t>
    </dgm:pt>
    <dgm:pt modelId="{06474788-AFC4-4C4D-B26F-618D886F0CEB}" type="parTrans" cxnId="{CFA30276-C4A7-4428-8FF1-B551194051D5}">
      <dgm:prSet/>
      <dgm:spPr/>
      <dgm:t>
        <a:bodyPr/>
        <a:lstStyle/>
        <a:p>
          <a:endParaRPr lang="en-US"/>
        </a:p>
      </dgm:t>
    </dgm:pt>
    <dgm:pt modelId="{0BCEBD78-1732-47D7-B703-4060B7C1963E}" type="sibTrans" cxnId="{CFA30276-C4A7-4428-8FF1-B551194051D5}">
      <dgm:prSet/>
      <dgm:spPr/>
      <dgm:t>
        <a:bodyPr/>
        <a:lstStyle/>
        <a:p>
          <a:endParaRPr lang="en-US"/>
        </a:p>
      </dgm:t>
    </dgm:pt>
    <dgm:pt modelId="{823E0C1C-6B7B-4A89-A1A7-3C03D37DB180}">
      <dgm:prSet phldrT="[Text]" custT="1"/>
      <dgm:spPr/>
      <dgm:t>
        <a:bodyPr/>
        <a:lstStyle/>
        <a:p>
          <a:r>
            <a:rPr lang="fa-IR" sz="2000" dirty="0" smtClean="0">
              <a:cs typeface="B Nazanin" pitchFamily="2" charset="-78"/>
            </a:rPr>
            <a:t>دانش بنیان/خلاق</a:t>
          </a:r>
        </a:p>
        <a:p>
          <a:endParaRPr lang="en-US" sz="2000" dirty="0">
            <a:cs typeface="B Nazanin" pitchFamily="2" charset="-78"/>
          </a:endParaRPr>
        </a:p>
      </dgm:t>
    </dgm:pt>
    <dgm:pt modelId="{626A7629-1087-41B8-AFFA-242AEC546119}" type="parTrans" cxnId="{7FF14930-1D65-4E96-AE71-5579B2F2134A}">
      <dgm:prSet/>
      <dgm:spPr/>
      <dgm:t>
        <a:bodyPr/>
        <a:lstStyle/>
        <a:p>
          <a:endParaRPr lang="en-US"/>
        </a:p>
      </dgm:t>
    </dgm:pt>
    <dgm:pt modelId="{82FFEF1C-F260-4396-94CB-2CCF7B140B9E}" type="sibTrans" cxnId="{7FF14930-1D65-4E96-AE71-5579B2F2134A}">
      <dgm:prSet/>
      <dgm:spPr/>
      <dgm:t>
        <a:bodyPr/>
        <a:lstStyle/>
        <a:p>
          <a:endParaRPr lang="en-US"/>
        </a:p>
      </dgm:t>
    </dgm:pt>
    <dgm:pt modelId="{83A80D86-2D2B-4011-8020-6EF6CB9DBF63}">
      <dgm:prSet phldrT="[Text]" custT="1"/>
      <dgm:spPr/>
      <dgm:t>
        <a:bodyPr/>
        <a:lstStyle/>
        <a:p>
          <a:r>
            <a:rPr lang="fa-IR" sz="1800" dirty="0" smtClean="0">
              <a:cs typeface="B Nazanin" pitchFamily="2" charset="-78"/>
            </a:rPr>
            <a:t>قراردادهای همکاری و حسن انجام کار</a:t>
          </a:r>
        </a:p>
        <a:p>
          <a:r>
            <a:rPr lang="fa-IR" sz="1800" dirty="0" smtClean="0">
              <a:cs typeface="B Nazanin" pitchFamily="2" charset="-78"/>
            </a:rPr>
            <a:t> </a:t>
          </a:r>
          <a:endParaRPr lang="en-US" sz="1800" dirty="0">
            <a:cs typeface="B Nazanin" pitchFamily="2" charset="-78"/>
          </a:endParaRPr>
        </a:p>
      </dgm:t>
    </dgm:pt>
    <dgm:pt modelId="{44D06071-D126-432A-9FBA-2EA4EB014063}" type="parTrans" cxnId="{82075FCA-4EBB-4BB3-9EE6-F85619EEF7B5}">
      <dgm:prSet/>
      <dgm:spPr/>
      <dgm:t>
        <a:bodyPr/>
        <a:lstStyle/>
        <a:p>
          <a:endParaRPr lang="en-US"/>
        </a:p>
      </dgm:t>
    </dgm:pt>
    <dgm:pt modelId="{0A28760D-098B-4C6B-9071-30046064E15F}" type="sibTrans" cxnId="{82075FCA-4EBB-4BB3-9EE6-F85619EEF7B5}">
      <dgm:prSet/>
      <dgm:spPr/>
      <dgm:t>
        <a:bodyPr/>
        <a:lstStyle/>
        <a:p>
          <a:endParaRPr lang="en-US"/>
        </a:p>
      </dgm:t>
    </dgm:pt>
    <dgm:pt modelId="{B4BA2789-13FF-4A27-BA1D-523223B31BF2}" type="pres">
      <dgm:prSet presAssocID="{B4BA5B16-28E1-4A6A-8FA8-5E56598609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D4C0BD-72D9-4289-B4AB-565F91348805}" type="pres">
      <dgm:prSet presAssocID="{3A7B32FD-371E-402F-9291-B0231FD6C25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5A6D6-85A3-458B-BDDC-16DB8A3C77CE}" type="pres">
      <dgm:prSet presAssocID="{514B49E8-B777-457F-A50D-C6DFBC145BD8}" presName="sibTrans" presStyleCnt="0"/>
      <dgm:spPr/>
    </dgm:pt>
    <dgm:pt modelId="{41AE8483-002F-4024-9B9E-B3B333A62C19}" type="pres">
      <dgm:prSet presAssocID="{8B840F18-C304-4967-B276-B94ACA15FD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267BD-C285-4C91-A8C2-80E1A7BCBC88}" type="pres">
      <dgm:prSet presAssocID="{90B0610B-383C-4EDA-B197-878181D86476}" presName="sibTrans" presStyleCnt="0"/>
      <dgm:spPr/>
    </dgm:pt>
    <dgm:pt modelId="{BB50D56A-0B56-44E8-A1D8-3E910A9A89FD}" type="pres">
      <dgm:prSet presAssocID="{C6F2452B-7801-4677-B96B-C002760D8E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43D1A-C899-4DDE-92A4-74CBFF2DAD62}" type="pres">
      <dgm:prSet presAssocID="{0BCEBD78-1732-47D7-B703-4060B7C1963E}" presName="sibTrans" presStyleCnt="0"/>
      <dgm:spPr/>
    </dgm:pt>
    <dgm:pt modelId="{906C6FA2-980D-4727-9551-F0558B7AFE32}" type="pres">
      <dgm:prSet presAssocID="{823E0C1C-6B7B-4A89-A1A7-3C03D37DB18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F0BD5-6B92-4930-95A3-51D4C52B431E}" type="pres">
      <dgm:prSet presAssocID="{82FFEF1C-F260-4396-94CB-2CCF7B140B9E}" presName="sibTrans" presStyleCnt="0"/>
      <dgm:spPr/>
    </dgm:pt>
    <dgm:pt modelId="{CBFD10FB-0864-4624-88E0-42734BC0FF40}" type="pres">
      <dgm:prSet presAssocID="{83A80D86-2D2B-4011-8020-6EF6CB9DBF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A30276-C4A7-4428-8FF1-B551194051D5}" srcId="{B4BA5B16-28E1-4A6A-8FA8-5E565986090D}" destId="{C6F2452B-7801-4677-B96B-C002760D8E30}" srcOrd="2" destOrd="0" parTransId="{06474788-AFC4-4C4D-B26F-618D886F0CEB}" sibTransId="{0BCEBD78-1732-47D7-B703-4060B7C1963E}"/>
    <dgm:cxn modelId="{2B6AEBFE-821A-4DAE-A2A6-FF49DF11C333}" type="presOf" srcId="{3A7B32FD-371E-402F-9291-B0231FD6C255}" destId="{24D4C0BD-72D9-4289-B4AB-565F91348805}" srcOrd="0" destOrd="0" presId="urn:microsoft.com/office/officeart/2005/8/layout/default"/>
    <dgm:cxn modelId="{82075FCA-4EBB-4BB3-9EE6-F85619EEF7B5}" srcId="{B4BA5B16-28E1-4A6A-8FA8-5E565986090D}" destId="{83A80D86-2D2B-4011-8020-6EF6CB9DBF63}" srcOrd="4" destOrd="0" parTransId="{44D06071-D126-432A-9FBA-2EA4EB014063}" sibTransId="{0A28760D-098B-4C6B-9071-30046064E15F}"/>
    <dgm:cxn modelId="{E683A598-EDC5-4AE2-B029-1A857B668BFC}" type="presOf" srcId="{83A80D86-2D2B-4011-8020-6EF6CB9DBF63}" destId="{CBFD10FB-0864-4624-88E0-42734BC0FF40}" srcOrd="0" destOrd="0" presId="urn:microsoft.com/office/officeart/2005/8/layout/default"/>
    <dgm:cxn modelId="{315A940F-0108-4173-923A-91CDCF940925}" srcId="{B4BA5B16-28E1-4A6A-8FA8-5E565986090D}" destId="{3A7B32FD-371E-402F-9291-B0231FD6C255}" srcOrd="0" destOrd="0" parTransId="{273512F5-B34B-48D5-AF35-9F22D325671E}" sibTransId="{514B49E8-B777-457F-A50D-C6DFBC145BD8}"/>
    <dgm:cxn modelId="{7FF14930-1D65-4E96-AE71-5579B2F2134A}" srcId="{B4BA5B16-28E1-4A6A-8FA8-5E565986090D}" destId="{823E0C1C-6B7B-4A89-A1A7-3C03D37DB180}" srcOrd="3" destOrd="0" parTransId="{626A7629-1087-41B8-AFFA-242AEC546119}" sibTransId="{82FFEF1C-F260-4396-94CB-2CCF7B140B9E}"/>
    <dgm:cxn modelId="{96B32D0E-F416-4D5C-ABD2-370170EB3FCA}" type="presOf" srcId="{C6F2452B-7801-4677-B96B-C002760D8E30}" destId="{BB50D56A-0B56-44E8-A1D8-3E910A9A89FD}" srcOrd="0" destOrd="0" presId="urn:microsoft.com/office/officeart/2005/8/layout/default"/>
    <dgm:cxn modelId="{17233DEC-648B-4205-8168-6BC753BD4F83}" srcId="{B4BA5B16-28E1-4A6A-8FA8-5E565986090D}" destId="{8B840F18-C304-4967-B276-B94ACA15FD37}" srcOrd="1" destOrd="0" parTransId="{B5CD309B-FD8C-4572-B39D-8F6EB071409F}" sibTransId="{90B0610B-383C-4EDA-B197-878181D86476}"/>
    <dgm:cxn modelId="{43D4D443-1C94-435B-A94D-7F79C04B4B6F}" type="presOf" srcId="{823E0C1C-6B7B-4A89-A1A7-3C03D37DB180}" destId="{906C6FA2-980D-4727-9551-F0558B7AFE32}" srcOrd="0" destOrd="0" presId="urn:microsoft.com/office/officeart/2005/8/layout/default"/>
    <dgm:cxn modelId="{AE33C32B-E315-4497-8001-2D82F48BD53F}" type="presOf" srcId="{B4BA5B16-28E1-4A6A-8FA8-5E565986090D}" destId="{B4BA2789-13FF-4A27-BA1D-523223B31BF2}" srcOrd="0" destOrd="0" presId="urn:microsoft.com/office/officeart/2005/8/layout/default"/>
    <dgm:cxn modelId="{F409F53D-73FC-48D6-BD95-AB0BCC09AD15}" type="presOf" srcId="{8B840F18-C304-4967-B276-B94ACA15FD37}" destId="{41AE8483-002F-4024-9B9E-B3B333A62C19}" srcOrd="0" destOrd="0" presId="urn:microsoft.com/office/officeart/2005/8/layout/default"/>
    <dgm:cxn modelId="{AB663C20-07FE-490D-A374-7B252DD24C9B}" type="presParOf" srcId="{B4BA2789-13FF-4A27-BA1D-523223B31BF2}" destId="{24D4C0BD-72D9-4289-B4AB-565F91348805}" srcOrd="0" destOrd="0" presId="urn:microsoft.com/office/officeart/2005/8/layout/default"/>
    <dgm:cxn modelId="{90E8D99D-3364-48BB-B2AF-DB2AD4D13EEC}" type="presParOf" srcId="{B4BA2789-13FF-4A27-BA1D-523223B31BF2}" destId="{BF25A6D6-85A3-458B-BDDC-16DB8A3C77CE}" srcOrd="1" destOrd="0" presId="urn:microsoft.com/office/officeart/2005/8/layout/default"/>
    <dgm:cxn modelId="{4202B301-F223-4710-81D2-EE8A2F04CAA4}" type="presParOf" srcId="{B4BA2789-13FF-4A27-BA1D-523223B31BF2}" destId="{41AE8483-002F-4024-9B9E-B3B333A62C19}" srcOrd="2" destOrd="0" presId="urn:microsoft.com/office/officeart/2005/8/layout/default"/>
    <dgm:cxn modelId="{ED8713F8-8709-4BFE-BC16-36ED671E4623}" type="presParOf" srcId="{B4BA2789-13FF-4A27-BA1D-523223B31BF2}" destId="{C3D267BD-C285-4C91-A8C2-80E1A7BCBC88}" srcOrd="3" destOrd="0" presId="urn:microsoft.com/office/officeart/2005/8/layout/default"/>
    <dgm:cxn modelId="{B5433B30-39EC-4B33-9F40-577B435223E1}" type="presParOf" srcId="{B4BA2789-13FF-4A27-BA1D-523223B31BF2}" destId="{BB50D56A-0B56-44E8-A1D8-3E910A9A89FD}" srcOrd="4" destOrd="0" presId="urn:microsoft.com/office/officeart/2005/8/layout/default"/>
    <dgm:cxn modelId="{3890DCF1-C6AA-4FD6-9B5C-E880DADD7537}" type="presParOf" srcId="{B4BA2789-13FF-4A27-BA1D-523223B31BF2}" destId="{E1243D1A-C899-4DDE-92A4-74CBFF2DAD62}" srcOrd="5" destOrd="0" presId="urn:microsoft.com/office/officeart/2005/8/layout/default"/>
    <dgm:cxn modelId="{D667D480-83B8-4256-A22F-B2F7C42636CA}" type="presParOf" srcId="{B4BA2789-13FF-4A27-BA1D-523223B31BF2}" destId="{906C6FA2-980D-4727-9551-F0558B7AFE32}" srcOrd="6" destOrd="0" presId="urn:microsoft.com/office/officeart/2005/8/layout/default"/>
    <dgm:cxn modelId="{90D35253-CB3E-4FE7-91D9-B3B414557557}" type="presParOf" srcId="{B4BA2789-13FF-4A27-BA1D-523223B31BF2}" destId="{543F0BD5-6B92-4930-95A3-51D4C52B431E}" srcOrd="7" destOrd="0" presId="urn:microsoft.com/office/officeart/2005/8/layout/default"/>
    <dgm:cxn modelId="{6C0B6AE8-2AB6-4E3F-837B-B04F588B9F9C}" type="presParOf" srcId="{B4BA2789-13FF-4A27-BA1D-523223B31BF2}" destId="{CBFD10FB-0864-4624-88E0-42734BC0FF4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7CACF-D73B-423A-B2B4-5AC6A36CF817}">
      <dsp:nvSpPr>
        <dsp:cNvPr id="0" name=""/>
        <dsp:cNvSpPr/>
      </dsp:nvSpPr>
      <dsp:spPr>
        <a:xfrm>
          <a:off x="1069729" y="1651"/>
          <a:ext cx="2323202" cy="1168582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 dirty="0">
            <a:solidFill>
              <a:schemeClr val="bg1"/>
            </a:solidFill>
            <a:cs typeface="B Homa" panose="00000400000000000000" pitchFamily="2" charset="-78"/>
          </a:endParaRPr>
        </a:p>
      </dsp:txBody>
      <dsp:txXfrm>
        <a:off x="1103956" y="35878"/>
        <a:ext cx="2254748" cy="1100128"/>
      </dsp:txXfrm>
    </dsp:sp>
    <dsp:sp modelId="{59CC8AF3-82A8-4C2B-862B-4DEF4F44599C}">
      <dsp:nvSpPr>
        <dsp:cNvPr id="0" name=""/>
        <dsp:cNvSpPr/>
      </dsp:nvSpPr>
      <dsp:spPr>
        <a:xfrm>
          <a:off x="1302049" y="1170234"/>
          <a:ext cx="185763" cy="830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812"/>
              </a:lnTo>
              <a:lnTo>
                <a:pt x="185763" y="8308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CD1D0-6626-40BE-8A4D-BC620D5D3484}">
      <dsp:nvSpPr>
        <dsp:cNvPr id="0" name=""/>
        <dsp:cNvSpPr/>
      </dsp:nvSpPr>
      <dsp:spPr>
        <a:xfrm>
          <a:off x="1487813" y="1460634"/>
          <a:ext cx="1858562" cy="1080823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200" kern="1200" dirty="0">
            <a:cs typeface="B Homa" panose="00000400000000000000" pitchFamily="2" charset="-78"/>
          </a:endParaRPr>
        </a:p>
      </dsp:txBody>
      <dsp:txXfrm>
        <a:off x="1540574" y="1513395"/>
        <a:ext cx="1753040" cy="975301"/>
      </dsp:txXfrm>
    </dsp:sp>
    <dsp:sp modelId="{52E2BA12-D1FE-4477-80F2-4F8CF01B2197}">
      <dsp:nvSpPr>
        <dsp:cNvPr id="0" name=""/>
        <dsp:cNvSpPr/>
      </dsp:nvSpPr>
      <dsp:spPr>
        <a:xfrm>
          <a:off x="1302049" y="1170234"/>
          <a:ext cx="232320" cy="2132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2827"/>
              </a:lnTo>
              <a:lnTo>
                <a:pt x="232320" y="2132827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383EAFC1-044F-4227-A21D-C804ED222F05}">
      <dsp:nvSpPr>
        <dsp:cNvPr id="0" name=""/>
        <dsp:cNvSpPr/>
      </dsp:nvSpPr>
      <dsp:spPr>
        <a:xfrm>
          <a:off x="1534370" y="2831858"/>
          <a:ext cx="1858562" cy="94240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cs typeface="B Homa" panose="00000400000000000000" pitchFamily="2" charset="-78"/>
          </a:endParaRPr>
        </a:p>
      </dsp:txBody>
      <dsp:txXfrm>
        <a:off x="1561972" y="2859460"/>
        <a:ext cx="1803358" cy="887203"/>
      </dsp:txXfrm>
    </dsp:sp>
    <dsp:sp modelId="{6377A086-67C9-44ED-8569-5828B5562DE6}">
      <dsp:nvSpPr>
        <dsp:cNvPr id="0" name=""/>
        <dsp:cNvSpPr/>
      </dsp:nvSpPr>
      <dsp:spPr>
        <a:xfrm>
          <a:off x="3973732" y="1651"/>
          <a:ext cx="2323202" cy="125716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solidFill>
              <a:schemeClr val="bg1"/>
            </a:solidFill>
            <a:cs typeface="B Homa" panose="00000400000000000000" pitchFamily="2" charset="-78"/>
          </a:endParaRPr>
        </a:p>
      </dsp:txBody>
      <dsp:txXfrm>
        <a:off x="4010553" y="38472"/>
        <a:ext cx="2249560" cy="1183524"/>
      </dsp:txXfrm>
    </dsp:sp>
    <dsp:sp modelId="{E726C7CB-0E3C-4895-A67D-14A81FA5363D}">
      <dsp:nvSpPr>
        <dsp:cNvPr id="0" name=""/>
        <dsp:cNvSpPr/>
      </dsp:nvSpPr>
      <dsp:spPr>
        <a:xfrm>
          <a:off x="4206053" y="1258818"/>
          <a:ext cx="232320" cy="945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584"/>
              </a:lnTo>
              <a:lnTo>
                <a:pt x="232320" y="945584"/>
              </a:lnTo>
            </a:path>
          </a:pathLst>
        </a:custGeom>
        <a:noFill/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68C0E16-A26B-4932-BDC8-FE0F109BE066}">
      <dsp:nvSpPr>
        <dsp:cNvPr id="0" name=""/>
        <dsp:cNvSpPr/>
      </dsp:nvSpPr>
      <dsp:spPr>
        <a:xfrm>
          <a:off x="4438373" y="1549218"/>
          <a:ext cx="1844678" cy="13103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cs typeface="B Mehr" panose="00000700000000000000" pitchFamily="2" charset="-78"/>
          </a:endParaRPr>
        </a:p>
      </dsp:txBody>
      <dsp:txXfrm>
        <a:off x="4476752" y="1587597"/>
        <a:ext cx="1767920" cy="1233609"/>
      </dsp:txXfrm>
    </dsp:sp>
    <dsp:sp modelId="{95480B73-FB7B-4810-8E0A-D8522D73330F}">
      <dsp:nvSpPr>
        <dsp:cNvPr id="0" name=""/>
        <dsp:cNvSpPr/>
      </dsp:nvSpPr>
      <dsp:spPr>
        <a:xfrm>
          <a:off x="4206053" y="1258818"/>
          <a:ext cx="200947" cy="2473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621"/>
              </a:lnTo>
              <a:lnTo>
                <a:pt x="200947" y="247362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51FA895-FF4C-4AA7-B086-664477D48BFF}">
      <dsp:nvSpPr>
        <dsp:cNvPr id="0" name=""/>
        <dsp:cNvSpPr/>
      </dsp:nvSpPr>
      <dsp:spPr>
        <a:xfrm>
          <a:off x="4407000" y="3151638"/>
          <a:ext cx="2266275" cy="1161601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>
            <a:cs typeface="B Mehr" panose="00000700000000000000" pitchFamily="2" charset="-78"/>
          </a:endParaRPr>
        </a:p>
      </dsp:txBody>
      <dsp:txXfrm>
        <a:off x="4441022" y="3185660"/>
        <a:ext cx="2198231" cy="1093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4C0BD-72D9-4289-B4AB-565F91348805}">
      <dsp:nvSpPr>
        <dsp:cNvPr id="0" name=""/>
        <dsp:cNvSpPr/>
      </dsp:nvSpPr>
      <dsp:spPr>
        <a:xfrm>
          <a:off x="667349" y="1339"/>
          <a:ext cx="1584159" cy="950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ثبت برند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cs typeface="B Nazanin" pitchFamily="2" charset="-78"/>
          </a:endParaRPr>
        </a:p>
      </dsp:txBody>
      <dsp:txXfrm>
        <a:off x="667349" y="1339"/>
        <a:ext cx="1584159" cy="950495"/>
      </dsp:txXfrm>
    </dsp:sp>
    <dsp:sp modelId="{41AE8483-002F-4024-9B9E-B3B333A62C19}">
      <dsp:nvSpPr>
        <dsp:cNvPr id="0" name=""/>
        <dsp:cNvSpPr/>
      </dsp:nvSpPr>
      <dsp:spPr>
        <a:xfrm>
          <a:off x="2409925" y="1339"/>
          <a:ext cx="1584159" cy="9504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bg1"/>
              </a:solidFill>
              <a:cs typeface="B Nazanin" pitchFamily="2" charset="-78"/>
            </a:rPr>
            <a:t>ثبت اختراعات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lgerian"/>
              <a:cs typeface="B Nazanin" pitchFamily="2" charset="-78"/>
            </a:rPr>
            <a:t>√</a:t>
          </a:r>
          <a:endParaRPr lang="en-US" sz="1800" b="1" kern="1200" cap="all" spc="0" dirty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cs typeface="B Nazanin" pitchFamily="2" charset="-78"/>
          </a:endParaRPr>
        </a:p>
      </dsp:txBody>
      <dsp:txXfrm>
        <a:off x="2409925" y="1339"/>
        <a:ext cx="1584159" cy="950495"/>
      </dsp:txXfrm>
    </dsp:sp>
    <dsp:sp modelId="{BB50D56A-0B56-44E8-A1D8-3E910A9A89FD}">
      <dsp:nvSpPr>
        <dsp:cNvPr id="0" name=""/>
        <dsp:cNvSpPr/>
      </dsp:nvSpPr>
      <dsp:spPr>
        <a:xfrm>
          <a:off x="667349" y="1110251"/>
          <a:ext cx="1584159" cy="9504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Nazanin" pitchFamily="2" charset="-78"/>
            </a:rPr>
            <a:t>مجوزها و استاندارد های مرتبط با محصول/ خدمت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cs typeface="B Nazanin" pitchFamily="2" charset="-78"/>
          </a:endParaRPr>
        </a:p>
      </dsp:txBody>
      <dsp:txXfrm>
        <a:off x="667349" y="1110251"/>
        <a:ext cx="1584159" cy="950495"/>
      </dsp:txXfrm>
    </dsp:sp>
    <dsp:sp modelId="{906C6FA2-980D-4727-9551-F0558B7AFE32}">
      <dsp:nvSpPr>
        <dsp:cNvPr id="0" name=""/>
        <dsp:cNvSpPr/>
      </dsp:nvSpPr>
      <dsp:spPr>
        <a:xfrm>
          <a:off x="2409925" y="1110251"/>
          <a:ext cx="1584159" cy="9504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Nazanin" pitchFamily="2" charset="-78"/>
            </a:rPr>
            <a:t>دانش بنیان/خلاق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cs typeface="B Nazanin" pitchFamily="2" charset="-78"/>
          </a:endParaRPr>
        </a:p>
      </dsp:txBody>
      <dsp:txXfrm>
        <a:off x="2409925" y="1110251"/>
        <a:ext cx="1584159" cy="950495"/>
      </dsp:txXfrm>
    </dsp:sp>
    <dsp:sp modelId="{CBFD10FB-0864-4624-88E0-42734BC0FF40}">
      <dsp:nvSpPr>
        <dsp:cNvPr id="0" name=""/>
        <dsp:cNvSpPr/>
      </dsp:nvSpPr>
      <dsp:spPr>
        <a:xfrm>
          <a:off x="1538637" y="2219162"/>
          <a:ext cx="1584159" cy="9504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قراردادهای همکاری و حسن انجام کار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cs typeface="B Nazanin" pitchFamily="2" charset="-78"/>
            </a:rPr>
            <a:t> </a:t>
          </a:r>
          <a:endParaRPr lang="en-US" sz="1800" kern="1200" dirty="0">
            <a:cs typeface="B Nazanin" pitchFamily="2" charset="-78"/>
          </a:endParaRPr>
        </a:p>
      </dsp:txBody>
      <dsp:txXfrm>
        <a:off x="1538637" y="2219162"/>
        <a:ext cx="1584159" cy="950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FBC5A8B-4FCD-42B5-BA39-32FB82E66CF3}" type="datetimeFigureOut">
              <a:rPr lang="fa-IR" smtClean="0"/>
              <a:t>12/03/1445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00A1618-858A-49C3-B3C9-BF3E1183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053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1B6203-6410-4E4D-8794-EE168720372C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408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7A159-BC8F-47CE-BA46-2DCC7B8BADF3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60927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5C2679-6AE7-4E6F-90E7-33863B987204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8608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27F311-84A0-4D69-97BB-0FAA24D02B8E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0755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33FC8-6A4E-421F-94E8-CA8187238C47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443777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D7D7C-CC8A-466A-85D9-FCDB5A20F7E4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4356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1B6203-6410-4E4D-8794-EE168720372C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684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1C9206-7D5D-4443-BDCC-D4C9160A0C17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853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716F2C-45EB-4D42-B4BD-10DD18F448D2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3972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DF47C-1BEB-44B5-843F-745DB16DBEDF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0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3EF589-0254-4DFA-A7A8-70D0097FE25B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897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7AFC6C-1794-49CF-A4A3-EC81CF23F289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0566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DF47C-1BEB-44B5-843F-745DB16DBEDF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4327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36702-865F-43D3-AA05-33A49B096860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718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10477531" y="6286521"/>
            <a:ext cx="1524011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kumimoji="0" lang="ar-SA" sz="1500" b="1" i="0" u="none" strike="noStrike" kern="1200" cap="none" spc="0" normalizeH="0" baseline="0" noProof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kumimoji="0" lang="fa-IR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t>از 27</a:t>
            </a:r>
          </a:p>
        </p:txBody>
      </p:sp>
    </p:spTree>
    <p:extLst>
      <p:ext uri="{BB962C8B-B14F-4D97-AF65-F5344CB8AC3E}">
        <p14:creationId xmlns:p14="http://schemas.microsoft.com/office/powerpoint/2010/main" val="239857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08578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3019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A3E28D29-1ECB-41DF-951B-2A23F95AD026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028E3F4F-51B2-42EE-AFA2-40C4572185CC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914171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334130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821619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641452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2591942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611111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37052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solidFill>
                  <a:srgbClr val="637052"/>
                </a:solidFill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637052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038077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335684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9/26/2023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520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3832" y="1124745"/>
            <a:ext cx="2592288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srgbClr val="000000"/>
                </a:solidFill>
                <a:latin typeface="Arial" pitchFamily="34" charset="0"/>
                <a:cs typeface="B Arash" panose="00000400000000000000" pitchFamily="2" charset="-78"/>
              </a:rPr>
              <a:t>به نام خدا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75" y="204318"/>
            <a:ext cx="1441609" cy="1412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467708" y="2316710"/>
            <a:ext cx="48245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 smtClean="0">
                <a:solidFill>
                  <a:srgbClr val="000000"/>
                </a:solidFill>
                <a:latin typeface="Calibri" panose="020F0502020204030204"/>
                <a:cs typeface="B Arash" panose="00000400000000000000" pitchFamily="2" charset="-78"/>
              </a:rPr>
              <a:t>ورود به حوزه موسسات</a:t>
            </a:r>
            <a:endParaRPr lang="fa-IR" sz="4000" dirty="0">
              <a:solidFill>
                <a:srgbClr val="000000"/>
              </a:solidFill>
              <a:latin typeface="Calibri" panose="020F0502020204030204"/>
              <a:cs typeface="B Arash" panose="000004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252559"/>
              </p:ext>
            </p:extLst>
          </p:nvPr>
        </p:nvGraphicFramePr>
        <p:xfrm>
          <a:off x="3509521" y="3780699"/>
          <a:ext cx="4740910" cy="1198880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2370455">
                  <a:extLst>
                    <a:ext uri="{9D8B030D-6E8A-4147-A177-3AD203B41FA5}">
                      <a16:colId xmlns:a16="http://schemas.microsoft.com/office/drawing/2014/main" val="4064695394"/>
                    </a:ext>
                  </a:extLst>
                </a:gridCol>
                <a:gridCol w="2370455">
                  <a:extLst>
                    <a:ext uri="{9D8B030D-6E8A-4147-A177-3AD203B41FA5}">
                      <a16:colId xmlns:a16="http://schemas.microsoft.com/office/drawing/2014/main" val="910710595"/>
                    </a:ext>
                  </a:extLst>
                </a:gridCol>
              </a:tblGrid>
              <a:tr h="29019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نام شرکت متقاضی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9006647"/>
                  </a:ext>
                </a:extLst>
              </a:tr>
              <a:tr h="28765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نام متقاضی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237500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شماره همراه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280490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ایمیل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4401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0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56" y="218189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lowchart: Connector 6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10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5918" y="1447918"/>
            <a:ext cx="5335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کامل کردن جدول زیر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صورت عرضه محصول به بازار خارجی</a:t>
            </a:r>
            <a:endParaRPr lang="fa-I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61253"/>
              </p:ext>
            </p:extLst>
          </p:nvPr>
        </p:nvGraphicFramePr>
        <p:xfrm>
          <a:off x="4197197" y="2795860"/>
          <a:ext cx="4721531" cy="748665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417671">
                  <a:extLst>
                    <a:ext uri="{9D8B030D-6E8A-4147-A177-3AD203B41FA5}">
                      <a16:colId xmlns:a16="http://schemas.microsoft.com/office/drawing/2014/main" val="3697404570"/>
                    </a:ext>
                  </a:extLst>
                </a:gridCol>
                <a:gridCol w="1859532">
                  <a:extLst>
                    <a:ext uri="{9D8B030D-6E8A-4147-A177-3AD203B41FA5}">
                      <a16:colId xmlns:a16="http://schemas.microsoft.com/office/drawing/2014/main" val="1714281520"/>
                    </a:ext>
                  </a:extLst>
                </a:gridCol>
                <a:gridCol w="1444328">
                  <a:extLst>
                    <a:ext uri="{9D8B030D-6E8A-4147-A177-3AD203B41FA5}">
                      <a16:colId xmlns:a16="http://schemas.microsoft.com/office/drawing/2014/main" val="486752984"/>
                    </a:ext>
                  </a:extLst>
                </a:gridCol>
              </a:tblGrid>
              <a:tr h="2495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محصول صادراتی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کشور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میزان فروش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 ریال)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09891"/>
                  </a:ext>
                </a:extLst>
              </a:tr>
              <a:tr h="4991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311423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7" y="1899700"/>
            <a:ext cx="1917974" cy="194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5538"/>
            <a:ext cx="1561518" cy="1541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01" y="4740591"/>
            <a:ext cx="1799759" cy="3589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1889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72" y="257652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037743" y="1096396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جدول هزینه ها </a:t>
            </a:r>
            <a:endParaRPr lang="fa-I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42794"/>
              </p:ext>
            </p:extLst>
          </p:nvPr>
        </p:nvGraphicFramePr>
        <p:xfrm>
          <a:off x="3551873" y="2185988"/>
          <a:ext cx="5792152" cy="1563303"/>
        </p:xfrm>
        <a:graphic>
          <a:graphicData uri="http://schemas.openxmlformats.org/drawingml/2006/table">
            <a:tbl>
              <a:tblPr rtl="1" firstRow="1" firstCol="1" bandRow="1"/>
              <a:tblGrid>
                <a:gridCol w="3948266">
                  <a:extLst>
                    <a:ext uri="{9D8B030D-6E8A-4147-A177-3AD203B41FA5}">
                      <a16:colId xmlns:a16="http://schemas.microsoft.com/office/drawing/2014/main" val="3011916515"/>
                    </a:ext>
                  </a:extLst>
                </a:gridCol>
                <a:gridCol w="1843886">
                  <a:extLst>
                    <a:ext uri="{9D8B030D-6E8A-4147-A177-3AD203B41FA5}">
                      <a16:colId xmlns:a16="http://schemas.microsoft.com/office/drawing/2014/main" val="1247801518"/>
                    </a:ext>
                  </a:extLst>
                </a:gridCol>
              </a:tblGrid>
              <a:tr h="2233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شرح هزینه های جاری</a:t>
                      </a: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مبلغ (ریال)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665234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228332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3157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60854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011111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261350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مجموع </a:t>
                      </a:r>
                      <a:r>
                        <a:rPr lang="fa-IR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Titr" panose="00000700000000000000" pitchFamily="2" charset="-78"/>
                        </a:rPr>
                        <a:t>هزینه های جاری (سالانه)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883047"/>
                  </a:ext>
                </a:extLst>
              </a:tr>
            </a:tbl>
          </a:graphicData>
        </a:graphic>
      </p:graphicFrame>
      <p:sp>
        <p:nvSpPr>
          <p:cNvPr id="8" name="Flowchart: Connector 7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11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941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84" y="319747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926080" y="679450"/>
            <a:ext cx="871292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شرح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نحوه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کسب درآمد 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Business model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از فناوری محوری و یا محصول اصلی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شرکت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>
              <a:buClr>
                <a:srgbClr val="0070C0"/>
              </a:buClr>
            </a:pPr>
            <a:r>
              <a:rPr lang="fa-IR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</a:p>
          <a:p>
            <a:pPr algn="ctr" rtl="1">
              <a:buClr>
                <a:srgbClr val="0070C0"/>
              </a:buClr>
            </a:pPr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>
              <a:buClr>
                <a:srgbClr val="0070C0"/>
              </a:buClr>
            </a:pPr>
            <a:endParaRPr lang="fa-IR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جدول درآمد و سرمایه گذاری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926080" y="3848894"/>
          <a:ext cx="6336619" cy="1932455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2861637">
                  <a:extLst>
                    <a:ext uri="{9D8B030D-6E8A-4147-A177-3AD203B41FA5}">
                      <a16:colId xmlns:a16="http://schemas.microsoft.com/office/drawing/2014/main" val="4127134185"/>
                    </a:ext>
                  </a:extLst>
                </a:gridCol>
                <a:gridCol w="549942">
                  <a:extLst>
                    <a:ext uri="{9D8B030D-6E8A-4147-A177-3AD203B41FA5}">
                      <a16:colId xmlns:a16="http://schemas.microsoft.com/office/drawing/2014/main" val="2403010017"/>
                    </a:ext>
                  </a:extLst>
                </a:gridCol>
                <a:gridCol w="737568">
                  <a:extLst>
                    <a:ext uri="{9D8B030D-6E8A-4147-A177-3AD203B41FA5}">
                      <a16:colId xmlns:a16="http://schemas.microsoft.com/office/drawing/2014/main" val="1604869433"/>
                    </a:ext>
                  </a:extLst>
                </a:gridCol>
                <a:gridCol w="737568">
                  <a:extLst>
                    <a:ext uri="{9D8B030D-6E8A-4147-A177-3AD203B41FA5}">
                      <a16:colId xmlns:a16="http://schemas.microsoft.com/office/drawing/2014/main" val="1000033230"/>
                    </a:ext>
                  </a:extLst>
                </a:gridCol>
                <a:gridCol w="737568">
                  <a:extLst>
                    <a:ext uri="{9D8B030D-6E8A-4147-A177-3AD203B41FA5}">
                      <a16:colId xmlns:a16="http://schemas.microsoft.com/office/drawing/2014/main" val="1331407217"/>
                    </a:ext>
                  </a:extLst>
                </a:gridCol>
                <a:gridCol w="712336">
                  <a:extLst>
                    <a:ext uri="{9D8B030D-6E8A-4147-A177-3AD203B41FA5}">
                      <a16:colId xmlns:a16="http://schemas.microsoft.com/office/drawing/2014/main" val="2762555912"/>
                    </a:ext>
                  </a:extLst>
                </a:gridCol>
              </a:tblGrid>
              <a:tr h="276065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عنوان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گذشته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جاری تا کنون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پیش‌بینی آینده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78742"/>
                  </a:ext>
                </a:extLst>
              </a:tr>
              <a:tr h="276065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اول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دوم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سال سوم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2022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فروش  سالانه شرکت متقاضی استقرار در پارک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061"/>
                  </a:ext>
                </a:extLst>
              </a:tr>
              <a:tr h="55213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گردش مالی سالانه شرکت 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(در صورتیکه واحد تحقیق و توسعه باشد گردش مالی شرکت مادر ثبت گردد.)</a:t>
                      </a: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664977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سود  سالانه شرکت متقاضی استقرار در پارک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2575"/>
                  </a:ext>
                </a:extLst>
              </a:tr>
              <a:tr h="27606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میزان سرمایه گذاری شرکت متقاضی استقرار در پارک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787002"/>
                  </a:ext>
                </a:extLst>
              </a:tr>
            </a:tbl>
          </a:graphicData>
        </a:graphic>
      </p:graphicFrame>
      <p:sp>
        <p:nvSpPr>
          <p:cNvPr id="8" name="Flowchart: Connector 7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12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89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544" y="162208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9641569" y="468224"/>
            <a:ext cx="168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نسبت­های مهم </a:t>
            </a:r>
            <a:endParaRPr lang="fa-I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174274" y="979714"/>
          <a:ext cx="6630444" cy="1520516"/>
        </p:xfrm>
        <a:graphic>
          <a:graphicData uri="http://schemas.openxmlformats.org/drawingml/2006/table">
            <a:tbl>
              <a:tblPr rtl="1" firstRow="1" firstCol="1" bandRow="1"/>
              <a:tblGrid>
                <a:gridCol w="3315222">
                  <a:extLst>
                    <a:ext uri="{9D8B030D-6E8A-4147-A177-3AD203B41FA5}">
                      <a16:colId xmlns:a16="http://schemas.microsoft.com/office/drawing/2014/main" val="2743753003"/>
                    </a:ext>
                  </a:extLst>
                </a:gridCol>
                <a:gridCol w="3315222">
                  <a:extLst>
                    <a:ext uri="{9D8B030D-6E8A-4147-A177-3AD203B41FA5}">
                      <a16:colId xmlns:a16="http://schemas.microsoft.com/office/drawing/2014/main" val="1152196519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شرح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درصد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92144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نسبت سود به هزینه ها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18414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نسبت هزینه تحقیق و توسعه به فروش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94827"/>
                  </a:ext>
                </a:extLst>
              </a:tr>
              <a:tr h="35008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نسبت هزینه بازاریابی به فروش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8477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نسبت هزینه نیروی انسانی به فروش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43493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08078" y="2958509"/>
            <a:ext cx="9983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میزان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حجم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قراردادهای پژوهشی و فناوری (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A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(به میلیون تومان) در طول سال 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قید قرارداد و بیان درآمد ارزی در </a:t>
            </a:r>
            <a:r>
              <a:rPr lang="fa-IR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صورت </a:t>
            </a: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داشتن آن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  </a:t>
            </a:r>
            <a:endParaRPr lang="fa-IR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1708078" y="3620038"/>
          <a:ext cx="887580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5" imgW="5926570" imgH="434364" progId="Word.Document.12">
                  <p:embed/>
                </p:oleObj>
              </mc:Choice>
              <mc:Fallback>
                <p:oleObj name="Document" r:id="rId5" imgW="5926570" imgH="434364" progId="Word.Document.12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08078" y="3620038"/>
                        <a:ext cx="8875808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lowchart: Connector 8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13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31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90" y="257561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914967" y="1856251"/>
            <a:ext cx="881216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دلایلی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متقاضی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جهت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استقرار در پارک علم و فناوری 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هرمزگان</a:t>
            </a: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>
              <a:buClr>
                <a:srgbClr val="0070C0"/>
              </a:buClr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dirty="0"/>
          </a:p>
        </p:txBody>
      </p:sp>
      <p:sp>
        <p:nvSpPr>
          <p:cNvPr id="5" name="Rectangle 4"/>
          <p:cNvSpPr/>
          <p:nvPr/>
        </p:nvSpPr>
        <p:spPr>
          <a:xfrm>
            <a:off x="2730137" y="3665538"/>
            <a:ext cx="91818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همکاری­هایی</a:t>
            </a: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مدنظر در طی استقرار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شرکت­های مرکز رشد (شرکت­های فناوری در ابتدای راه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ctr" rtl="1">
              <a:buClr>
                <a:srgbClr val="0070C0"/>
              </a:buClr>
            </a:pPr>
            <a:r>
              <a:rPr lang="ar-SA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  <a:endParaRPr lang="fa-IR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dirty="0"/>
          </a:p>
        </p:txBody>
      </p:sp>
      <p:sp>
        <p:nvSpPr>
          <p:cNvPr id="8" name="Freeform 505"/>
          <p:cNvSpPr>
            <a:spLocks noEditPoints="1"/>
          </p:cNvSpPr>
          <p:nvPr/>
        </p:nvSpPr>
        <p:spPr bwMode="auto">
          <a:xfrm>
            <a:off x="4369507" y="281381"/>
            <a:ext cx="2232248" cy="1057582"/>
          </a:xfrm>
          <a:custGeom>
            <a:avLst/>
            <a:gdLst>
              <a:gd name="T0" fmla="*/ 123 w 452"/>
              <a:gd name="T1" fmla="*/ 17 h 285"/>
              <a:gd name="T2" fmla="*/ 335 w 452"/>
              <a:gd name="T3" fmla="*/ 260 h 285"/>
              <a:gd name="T4" fmla="*/ 115 w 452"/>
              <a:gd name="T5" fmla="*/ 281 h 285"/>
              <a:gd name="T6" fmla="*/ 2 w 452"/>
              <a:gd name="T7" fmla="*/ 219 h 285"/>
              <a:gd name="T8" fmla="*/ 82 w 452"/>
              <a:gd name="T9" fmla="*/ 78 h 285"/>
              <a:gd name="T10" fmla="*/ 215 w 452"/>
              <a:gd name="T11" fmla="*/ 18 h 285"/>
              <a:gd name="T12" fmla="*/ 192 w 452"/>
              <a:gd name="T13" fmla="*/ 18 h 285"/>
              <a:gd name="T14" fmla="*/ 146 w 452"/>
              <a:gd name="T15" fmla="*/ 20 h 285"/>
              <a:gd name="T16" fmla="*/ 127 w 452"/>
              <a:gd name="T17" fmla="*/ 24 h 285"/>
              <a:gd name="T18" fmla="*/ 133 w 452"/>
              <a:gd name="T19" fmla="*/ 22 h 285"/>
              <a:gd name="T20" fmla="*/ 216 w 452"/>
              <a:gd name="T21" fmla="*/ 13 h 285"/>
              <a:gd name="T22" fmla="*/ 131 w 452"/>
              <a:gd name="T23" fmla="*/ 18 h 285"/>
              <a:gd name="T24" fmla="*/ 130 w 452"/>
              <a:gd name="T25" fmla="*/ 17 h 285"/>
              <a:gd name="T26" fmla="*/ 174 w 452"/>
              <a:gd name="T27" fmla="*/ 11 h 285"/>
              <a:gd name="T28" fmla="*/ 158 w 452"/>
              <a:gd name="T29" fmla="*/ 12 h 285"/>
              <a:gd name="T30" fmla="*/ 130 w 452"/>
              <a:gd name="T31" fmla="*/ 16 h 285"/>
              <a:gd name="T32" fmla="*/ 130 w 452"/>
              <a:gd name="T33" fmla="*/ 16 h 285"/>
              <a:gd name="T34" fmla="*/ 160 w 452"/>
              <a:gd name="T35" fmla="*/ 10 h 285"/>
              <a:gd name="T36" fmla="*/ 129 w 452"/>
              <a:gd name="T37" fmla="*/ 15 h 285"/>
              <a:gd name="T38" fmla="*/ 125 w 452"/>
              <a:gd name="T39" fmla="*/ 16 h 285"/>
              <a:gd name="T40" fmla="*/ 135 w 452"/>
              <a:gd name="T41" fmla="*/ 13 h 285"/>
              <a:gd name="T42" fmla="*/ 182 w 452"/>
              <a:gd name="T43" fmla="*/ 7 h 285"/>
              <a:gd name="T44" fmla="*/ 254 w 452"/>
              <a:gd name="T45" fmla="*/ 7 h 285"/>
              <a:gd name="T46" fmla="*/ 271 w 452"/>
              <a:gd name="T47" fmla="*/ 8 h 285"/>
              <a:gd name="T48" fmla="*/ 354 w 452"/>
              <a:gd name="T49" fmla="*/ 2 h 285"/>
              <a:gd name="T50" fmla="*/ 360 w 452"/>
              <a:gd name="T51" fmla="*/ 0 h 285"/>
              <a:gd name="T52" fmla="*/ 367 w 452"/>
              <a:gd name="T53" fmla="*/ 1 h 285"/>
              <a:gd name="T54" fmla="*/ 376 w 452"/>
              <a:gd name="T55" fmla="*/ 6 h 285"/>
              <a:gd name="T56" fmla="*/ 377 w 452"/>
              <a:gd name="T57" fmla="*/ 17 h 285"/>
              <a:gd name="T58" fmla="*/ 368 w 452"/>
              <a:gd name="T59" fmla="*/ 23 h 285"/>
              <a:gd name="T60" fmla="*/ 361 w 452"/>
              <a:gd name="T61" fmla="*/ 23 h 285"/>
              <a:gd name="T62" fmla="*/ 354 w 452"/>
              <a:gd name="T63" fmla="*/ 21 h 285"/>
              <a:gd name="T64" fmla="*/ 342 w 452"/>
              <a:gd name="T65" fmla="*/ 29 h 285"/>
              <a:gd name="T66" fmla="*/ 422 w 452"/>
              <a:gd name="T67" fmla="*/ 87 h 285"/>
              <a:gd name="T68" fmla="*/ 156 w 452"/>
              <a:gd name="T69" fmla="*/ 10 h 285"/>
              <a:gd name="T70" fmla="*/ 180 w 452"/>
              <a:gd name="T71" fmla="*/ 8 h 285"/>
              <a:gd name="T72" fmla="*/ 218 w 452"/>
              <a:gd name="T73" fmla="*/ 17 h 285"/>
              <a:gd name="T74" fmla="*/ 335 w 452"/>
              <a:gd name="T75" fmla="*/ 43 h 285"/>
              <a:gd name="T76" fmla="*/ 282 w 452"/>
              <a:gd name="T77" fmla="*/ 25 h 285"/>
              <a:gd name="T78" fmla="*/ 137 w 452"/>
              <a:gd name="T79" fmla="*/ 65 h 285"/>
              <a:gd name="T80" fmla="*/ 17 w 452"/>
              <a:gd name="T81" fmla="*/ 205 h 285"/>
              <a:gd name="T82" fmla="*/ 136 w 452"/>
              <a:gd name="T83" fmla="*/ 266 h 285"/>
              <a:gd name="T84" fmla="*/ 341 w 452"/>
              <a:gd name="T85" fmla="*/ 240 h 285"/>
              <a:gd name="T86" fmla="*/ 123 w 452"/>
              <a:gd name="T87" fmla="*/ 16 h 285"/>
              <a:gd name="T88" fmla="*/ 123 w 452"/>
              <a:gd name="T89" fmla="*/ 19 h 285"/>
              <a:gd name="T90" fmla="*/ 124 w 452"/>
              <a:gd name="T91" fmla="*/ 19 h 285"/>
              <a:gd name="T92" fmla="*/ 124 w 452"/>
              <a:gd name="T93" fmla="*/ 17 h 285"/>
              <a:gd name="T94" fmla="*/ 248 w 452"/>
              <a:gd name="T95" fmla="*/ 5 h 285"/>
              <a:gd name="T96" fmla="*/ 124 w 452"/>
              <a:gd name="T97" fmla="*/ 22 h 285"/>
              <a:gd name="T98" fmla="*/ 123 w 452"/>
              <a:gd name="T99" fmla="*/ 22 h 285"/>
              <a:gd name="T100" fmla="*/ 124 w 452"/>
              <a:gd name="T101" fmla="*/ 16 h 285"/>
              <a:gd name="T102" fmla="*/ 125 w 452"/>
              <a:gd name="T103" fmla="*/ 19 h 285"/>
              <a:gd name="T104" fmla="*/ 161 w 452"/>
              <a:gd name="T105" fmla="*/ 18 h 285"/>
              <a:gd name="T106" fmla="*/ 187 w 452"/>
              <a:gd name="T107" fmla="*/ 18 h 285"/>
              <a:gd name="T108" fmla="*/ 125 w 452"/>
              <a:gd name="T109" fmla="*/ 25 h 285"/>
              <a:gd name="T110" fmla="*/ 123 w 452"/>
              <a:gd name="T111" fmla="*/ 17 h 285"/>
              <a:gd name="T112" fmla="*/ 312 w 452"/>
              <a:gd name="T113" fmla="*/ 35 h 285"/>
              <a:gd name="T114" fmla="*/ 131 w 452"/>
              <a:gd name="T115" fmla="*/ 26 h 285"/>
              <a:gd name="T116" fmla="*/ 121 w 452"/>
              <a:gd name="T117" fmla="*/ 25 h 285"/>
              <a:gd name="T118" fmla="*/ 121 w 452"/>
              <a:gd name="T119" fmla="*/ 23 h 285"/>
              <a:gd name="T120" fmla="*/ 121 w 452"/>
              <a:gd name="T121" fmla="*/ 1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285">
                <a:moveTo>
                  <a:pt x="126" y="23"/>
                </a:moveTo>
                <a:cubicBezTo>
                  <a:pt x="126" y="24"/>
                  <a:pt x="125" y="23"/>
                  <a:pt x="125" y="24"/>
                </a:cubicBezTo>
                <a:cubicBezTo>
                  <a:pt x="125" y="23"/>
                  <a:pt x="125" y="23"/>
                  <a:pt x="126" y="23"/>
                </a:cubicBezTo>
                <a:close/>
                <a:moveTo>
                  <a:pt x="123" y="17"/>
                </a:moveTo>
                <a:cubicBezTo>
                  <a:pt x="123" y="17"/>
                  <a:pt x="123" y="17"/>
                  <a:pt x="123" y="17"/>
                </a:cubicBezTo>
                <a:cubicBezTo>
                  <a:pt x="123" y="17"/>
                  <a:pt x="123" y="17"/>
                  <a:pt x="123" y="17"/>
                </a:cubicBezTo>
                <a:cubicBezTo>
                  <a:pt x="124" y="17"/>
                  <a:pt x="123" y="17"/>
                  <a:pt x="123" y="17"/>
                </a:cubicBezTo>
                <a:close/>
                <a:moveTo>
                  <a:pt x="449" y="171"/>
                </a:moveTo>
                <a:cubicBezTo>
                  <a:pt x="446" y="182"/>
                  <a:pt x="441" y="191"/>
                  <a:pt x="435" y="199"/>
                </a:cubicBezTo>
                <a:cubicBezTo>
                  <a:pt x="423" y="216"/>
                  <a:pt x="407" y="229"/>
                  <a:pt x="389" y="238"/>
                </a:cubicBezTo>
                <a:cubicBezTo>
                  <a:pt x="380" y="243"/>
                  <a:pt x="370" y="246"/>
                  <a:pt x="361" y="250"/>
                </a:cubicBezTo>
                <a:cubicBezTo>
                  <a:pt x="353" y="253"/>
                  <a:pt x="344" y="257"/>
                  <a:pt x="335" y="260"/>
                </a:cubicBezTo>
                <a:cubicBezTo>
                  <a:pt x="317" y="266"/>
                  <a:pt x="296" y="272"/>
                  <a:pt x="278" y="276"/>
                </a:cubicBezTo>
                <a:cubicBezTo>
                  <a:pt x="273" y="277"/>
                  <a:pt x="268" y="278"/>
                  <a:pt x="262" y="279"/>
                </a:cubicBezTo>
                <a:cubicBezTo>
                  <a:pt x="250" y="281"/>
                  <a:pt x="236" y="283"/>
                  <a:pt x="223" y="284"/>
                </a:cubicBezTo>
                <a:cubicBezTo>
                  <a:pt x="210" y="285"/>
                  <a:pt x="197" y="285"/>
                  <a:pt x="186" y="285"/>
                </a:cubicBezTo>
                <a:cubicBezTo>
                  <a:pt x="170" y="285"/>
                  <a:pt x="152" y="285"/>
                  <a:pt x="135" y="283"/>
                </a:cubicBezTo>
                <a:cubicBezTo>
                  <a:pt x="128" y="283"/>
                  <a:pt x="121" y="282"/>
                  <a:pt x="115" y="281"/>
                </a:cubicBezTo>
                <a:cubicBezTo>
                  <a:pt x="112" y="281"/>
                  <a:pt x="109" y="281"/>
                  <a:pt x="106" y="281"/>
                </a:cubicBezTo>
                <a:cubicBezTo>
                  <a:pt x="95" y="279"/>
                  <a:pt x="83" y="277"/>
                  <a:pt x="72" y="274"/>
                </a:cubicBezTo>
                <a:cubicBezTo>
                  <a:pt x="65" y="272"/>
                  <a:pt x="60" y="271"/>
                  <a:pt x="54" y="269"/>
                </a:cubicBezTo>
                <a:cubicBezTo>
                  <a:pt x="45" y="265"/>
                  <a:pt x="34" y="260"/>
                  <a:pt x="23" y="252"/>
                </a:cubicBezTo>
                <a:cubicBezTo>
                  <a:pt x="18" y="248"/>
                  <a:pt x="14" y="243"/>
                  <a:pt x="10" y="238"/>
                </a:cubicBezTo>
                <a:cubicBezTo>
                  <a:pt x="6" y="232"/>
                  <a:pt x="3" y="226"/>
                  <a:pt x="2" y="219"/>
                </a:cubicBezTo>
                <a:cubicBezTo>
                  <a:pt x="0" y="213"/>
                  <a:pt x="0" y="206"/>
                  <a:pt x="0" y="200"/>
                </a:cubicBezTo>
                <a:cubicBezTo>
                  <a:pt x="0" y="197"/>
                  <a:pt x="0" y="194"/>
                  <a:pt x="1" y="190"/>
                </a:cubicBezTo>
                <a:cubicBezTo>
                  <a:pt x="2" y="179"/>
                  <a:pt x="7" y="165"/>
                  <a:pt x="13" y="155"/>
                </a:cubicBezTo>
                <a:cubicBezTo>
                  <a:pt x="15" y="150"/>
                  <a:pt x="18" y="145"/>
                  <a:pt x="22" y="140"/>
                </a:cubicBezTo>
                <a:cubicBezTo>
                  <a:pt x="29" y="129"/>
                  <a:pt x="37" y="119"/>
                  <a:pt x="44" y="112"/>
                </a:cubicBezTo>
                <a:cubicBezTo>
                  <a:pt x="53" y="102"/>
                  <a:pt x="69" y="88"/>
                  <a:pt x="82" y="78"/>
                </a:cubicBezTo>
                <a:cubicBezTo>
                  <a:pt x="83" y="77"/>
                  <a:pt x="83" y="77"/>
                  <a:pt x="84" y="77"/>
                </a:cubicBezTo>
                <a:cubicBezTo>
                  <a:pt x="94" y="70"/>
                  <a:pt x="104" y="62"/>
                  <a:pt x="114" y="57"/>
                </a:cubicBezTo>
                <a:cubicBezTo>
                  <a:pt x="116" y="56"/>
                  <a:pt x="116" y="56"/>
                  <a:pt x="117" y="55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52" y="38"/>
                  <a:pt x="167" y="32"/>
                  <a:pt x="186" y="26"/>
                </a:cubicBezTo>
                <a:cubicBezTo>
                  <a:pt x="195" y="23"/>
                  <a:pt x="205" y="20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2" y="18"/>
                  <a:pt x="210" y="18"/>
                  <a:pt x="207" y="18"/>
                </a:cubicBezTo>
                <a:cubicBezTo>
                  <a:pt x="204" y="18"/>
                  <a:pt x="204" y="18"/>
                  <a:pt x="199" y="18"/>
                </a:cubicBezTo>
                <a:cubicBezTo>
                  <a:pt x="195" y="18"/>
                  <a:pt x="196" y="18"/>
                  <a:pt x="192" y="18"/>
                </a:cubicBezTo>
                <a:cubicBezTo>
                  <a:pt x="192" y="18"/>
                  <a:pt x="188" y="18"/>
                  <a:pt x="187" y="18"/>
                </a:cubicBezTo>
                <a:cubicBezTo>
                  <a:pt x="187" y="18"/>
                  <a:pt x="188" y="18"/>
                  <a:pt x="187" y="18"/>
                </a:cubicBezTo>
                <a:cubicBezTo>
                  <a:pt x="184" y="18"/>
                  <a:pt x="174" y="19"/>
                  <a:pt x="168" y="19"/>
                </a:cubicBezTo>
                <a:cubicBezTo>
                  <a:pt x="161" y="20"/>
                  <a:pt x="153" y="21"/>
                  <a:pt x="145" y="22"/>
                </a:cubicBezTo>
                <a:cubicBezTo>
                  <a:pt x="153" y="20"/>
                  <a:pt x="159" y="19"/>
                  <a:pt x="161" y="19"/>
                </a:cubicBezTo>
                <a:cubicBezTo>
                  <a:pt x="157" y="19"/>
                  <a:pt x="151" y="20"/>
                  <a:pt x="146" y="20"/>
                </a:cubicBezTo>
                <a:cubicBezTo>
                  <a:pt x="137" y="22"/>
                  <a:pt x="137" y="22"/>
                  <a:pt x="137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0" y="23"/>
                  <a:pt x="128" y="23"/>
                  <a:pt x="127" y="24"/>
                </a:cubicBezTo>
                <a:cubicBezTo>
                  <a:pt x="127" y="24"/>
                  <a:pt x="127" y="24"/>
                  <a:pt x="127" y="24"/>
                </a:cubicBezTo>
                <a:cubicBezTo>
                  <a:pt x="125" y="24"/>
                  <a:pt x="123" y="25"/>
                  <a:pt x="122" y="25"/>
                </a:cubicBezTo>
                <a:cubicBezTo>
                  <a:pt x="125" y="24"/>
                  <a:pt x="128" y="23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7" y="21"/>
                  <a:pt x="142" y="21"/>
                  <a:pt x="147" y="20"/>
                </a:cubicBezTo>
                <a:cubicBezTo>
                  <a:pt x="156" y="19"/>
                  <a:pt x="166" y="18"/>
                  <a:pt x="173" y="17"/>
                </a:cubicBezTo>
                <a:cubicBezTo>
                  <a:pt x="182" y="16"/>
                  <a:pt x="187" y="16"/>
                  <a:pt x="182" y="15"/>
                </a:cubicBezTo>
                <a:cubicBezTo>
                  <a:pt x="171" y="16"/>
                  <a:pt x="161" y="17"/>
                  <a:pt x="150" y="18"/>
                </a:cubicBezTo>
                <a:cubicBezTo>
                  <a:pt x="148" y="18"/>
                  <a:pt x="146" y="18"/>
                  <a:pt x="149" y="18"/>
                </a:cubicBezTo>
                <a:cubicBezTo>
                  <a:pt x="171" y="14"/>
                  <a:pt x="197" y="13"/>
                  <a:pt x="216" y="13"/>
                </a:cubicBezTo>
                <a:cubicBezTo>
                  <a:pt x="226" y="14"/>
                  <a:pt x="226" y="14"/>
                  <a:pt x="226" y="14"/>
                </a:cubicBezTo>
                <a:cubicBezTo>
                  <a:pt x="231" y="13"/>
                  <a:pt x="231" y="13"/>
                  <a:pt x="231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07" y="12"/>
                  <a:pt x="190" y="11"/>
                  <a:pt x="167" y="13"/>
                </a:cubicBezTo>
                <a:cubicBezTo>
                  <a:pt x="164" y="13"/>
                  <a:pt x="161" y="13"/>
                  <a:pt x="158" y="14"/>
                </a:cubicBezTo>
                <a:cubicBezTo>
                  <a:pt x="151" y="14"/>
                  <a:pt x="140" y="16"/>
                  <a:pt x="131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29" y="18"/>
                  <a:pt x="127" y="19"/>
                  <a:pt x="126" y="19"/>
                </a:cubicBezTo>
                <a:cubicBezTo>
                  <a:pt x="127" y="18"/>
                  <a:pt x="128" y="18"/>
                  <a:pt x="129" y="18"/>
                </a:cubicBezTo>
                <a:cubicBezTo>
                  <a:pt x="130" y="18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8" y="16"/>
                  <a:pt x="142" y="15"/>
                  <a:pt x="146" y="15"/>
                </a:cubicBezTo>
                <a:cubicBezTo>
                  <a:pt x="155" y="13"/>
                  <a:pt x="164" y="12"/>
                  <a:pt x="172" y="12"/>
                </a:cubicBezTo>
                <a:cubicBezTo>
                  <a:pt x="175" y="11"/>
                  <a:pt x="175" y="11"/>
                  <a:pt x="169" y="11"/>
                </a:cubicBezTo>
                <a:cubicBezTo>
                  <a:pt x="171" y="11"/>
                  <a:pt x="172" y="11"/>
                  <a:pt x="174" y="11"/>
                </a:cubicBezTo>
                <a:cubicBezTo>
                  <a:pt x="174" y="11"/>
                  <a:pt x="174" y="11"/>
                  <a:pt x="173" y="11"/>
                </a:cubicBezTo>
                <a:cubicBezTo>
                  <a:pt x="182" y="10"/>
                  <a:pt x="183" y="10"/>
                  <a:pt x="192" y="10"/>
                </a:cubicBezTo>
                <a:cubicBezTo>
                  <a:pt x="194" y="10"/>
                  <a:pt x="194" y="9"/>
                  <a:pt x="193" y="9"/>
                </a:cubicBezTo>
                <a:cubicBezTo>
                  <a:pt x="186" y="10"/>
                  <a:pt x="179" y="10"/>
                  <a:pt x="172" y="10"/>
                </a:cubicBezTo>
                <a:cubicBezTo>
                  <a:pt x="168" y="11"/>
                  <a:pt x="165" y="11"/>
                  <a:pt x="162" y="12"/>
                </a:cubicBezTo>
                <a:cubicBezTo>
                  <a:pt x="160" y="12"/>
                  <a:pt x="160" y="12"/>
                  <a:pt x="158" y="12"/>
                </a:cubicBezTo>
                <a:cubicBezTo>
                  <a:pt x="156" y="12"/>
                  <a:pt x="153" y="13"/>
                  <a:pt x="151" y="13"/>
                </a:cubicBezTo>
                <a:cubicBezTo>
                  <a:pt x="146" y="13"/>
                  <a:pt x="146" y="13"/>
                  <a:pt x="146" y="13"/>
                </a:cubicBezTo>
                <a:cubicBezTo>
                  <a:pt x="141" y="14"/>
                  <a:pt x="137" y="15"/>
                  <a:pt x="133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29" y="16"/>
                  <a:pt x="129" y="16"/>
                </a:cubicBezTo>
                <a:cubicBezTo>
                  <a:pt x="129" y="16"/>
                  <a:pt x="128" y="16"/>
                  <a:pt x="128" y="16"/>
                </a:cubicBezTo>
                <a:cubicBezTo>
                  <a:pt x="128" y="16"/>
                  <a:pt x="128" y="16"/>
                  <a:pt x="129" y="16"/>
                </a:cubicBezTo>
                <a:cubicBezTo>
                  <a:pt x="129" y="16"/>
                  <a:pt x="129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48" y="12"/>
                  <a:pt x="156" y="11"/>
                  <a:pt x="163" y="11"/>
                </a:cubicBezTo>
                <a:cubicBezTo>
                  <a:pt x="165" y="10"/>
                  <a:pt x="162" y="10"/>
                  <a:pt x="160" y="10"/>
                </a:cubicBezTo>
                <a:cubicBezTo>
                  <a:pt x="156" y="11"/>
                  <a:pt x="152" y="11"/>
                  <a:pt x="148" y="12"/>
                </a:cubicBezTo>
                <a:cubicBezTo>
                  <a:pt x="146" y="12"/>
                  <a:pt x="149" y="12"/>
                  <a:pt x="147" y="12"/>
                </a:cubicBezTo>
                <a:cubicBezTo>
                  <a:pt x="142" y="13"/>
                  <a:pt x="137" y="14"/>
                  <a:pt x="132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8" y="15"/>
                  <a:pt x="129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7" y="16"/>
                  <a:pt x="126" y="15"/>
                  <a:pt x="125" y="16"/>
                </a:cubicBezTo>
                <a:cubicBezTo>
                  <a:pt x="125" y="15"/>
                  <a:pt x="126" y="15"/>
                  <a:pt x="127" y="15"/>
                </a:cubicBezTo>
                <a:cubicBezTo>
                  <a:pt x="128" y="15"/>
                  <a:pt x="127" y="15"/>
                  <a:pt x="127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9" y="15"/>
                  <a:pt x="129" y="14"/>
                  <a:pt x="129" y="14"/>
                </a:cubicBezTo>
                <a:cubicBezTo>
                  <a:pt x="129" y="14"/>
                  <a:pt x="129" y="14"/>
                  <a:pt x="130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40" y="12"/>
                  <a:pt x="143" y="11"/>
                  <a:pt x="149" y="11"/>
                </a:cubicBezTo>
                <a:cubicBezTo>
                  <a:pt x="150" y="10"/>
                  <a:pt x="150" y="10"/>
                  <a:pt x="153" y="10"/>
                </a:cubicBezTo>
                <a:cubicBezTo>
                  <a:pt x="154" y="9"/>
                  <a:pt x="149" y="10"/>
                  <a:pt x="152" y="9"/>
                </a:cubicBezTo>
                <a:cubicBezTo>
                  <a:pt x="155" y="9"/>
                  <a:pt x="152" y="10"/>
                  <a:pt x="154" y="9"/>
                </a:cubicBezTo>
                <a:cubicBezTo>
                  <a:pt x="157" y="9"/>
                  <a:pt x="158" y="9"/>
                  <a:pt x="160" y="8"/>
                </a:cubicBezTo>
                <a:cubicBezTo>
                  <a:pt x="167" y="8"/>
                  <a:pt x="174" y="7"/>
                  <a:pt x="182" y="7"/>
                </a:cubicBezTo>
                <a:cubicBezTo>
                  <a:pt x="184" y="6"/>
                  <a:pt x="178" y="7"/>
                  <a:pt x="181" y="6"/>
                </a:cubicBezTo>
                <a:cubicBezTo>
                  <a:pt x="184" y="6"/>
                  <a:pt x="194" y="6"/>
                  <a:pt x="197" y="5"/>
                </a:cubicBezTo>
                <a:cubicBezTo>
                  <a:pt x="205" y="5"/>
                  <a:pt x="210" y="5"/>
                  <a:pt x="219" y="6"/>
                </a:cubicBezTo>
                <a:cubicBezTo>
                  <a:pt x="223" y="6"/>
                  <a:pt x="220" y="5"/>
                  <a:pt x="221" y="5"/>
                </a:cubicBezTo>
                <a:cubicBezTo>
                  <a:pt x="227" y="5"/>
                  <a:pt x="231" y="6"/>
                  <a:pt x="237" y="6"/>
                </a:cubicBezTo>
                <a:cubicBezTo>
                  <a:pt x="241" y="6"/>
                  <a:pt x="248" y="7"/>
                  <a:pt x="254" y="7"/>
                </a:cubicBezTo>
                <a:cubicBezTo>
                  <a:pt x="254" y="7"/>
                  <a:pt x="250" y="7"/>
                  <a:pt x="247" y="6"/>
                </a:cubicBezTo>
                <a:cubicBezTo>
                  <a:pt x="249" y="6"/>
                  <a:pt x="255" y="7"/>
                  <a:pt x="257" y="8"/>
                </a:cubicBezTo>
                <a:cubicBezTo>
                  <a:pt x="259" y="8"/>
                  <a:pt x="262" y="8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6" y="8"/>
                  <a:pt x="269" y="8"/>
                  <a:pt x="271" y="8"/>
                </a:cubicBezTo>
                <a:cubicBezTo>
                  <a:pt x="280" y="6"/>
                  <a:pt x="288" y="5"/>
                  <a:pt x="299" y="5"/>
                </a:cubicBezTo>
                <a:cubicBezTo>
                  <a:pt x="306" y="4"/>
                  <a:pt x="313" y="3"/>
                  <a:pt x="322" y="3"/>
                </a:cubicBezTo>
                <a:cubicBezTo>
                  <a:pt x="327" y="2"/>
                  <a:pt x="332" y="2"/>
                  <a:pt x="336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52" y="2"/>
                  <a:pt x="352" y="2"/>
                  <a:pt x="352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2"/>
                </a:cubicBezTo>
                <a:cubicBezTo>
                  <a:pt x="356" y="1"/>
                  <a:pt x="358" y="2"/>
                  <a:pt x="359" y="1"/>
                </a:cubicBezTo>
                <a:cubicBezTo>
                  <a:pt x="359" y="1"/>
                  <a:pt x="359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1" y="1"/>
                  <a:pt x="362" y="1"/>
                  <a:pt x="363" y="1"/>
                </a:cubicBezTo>
                <a:cubicBezTo>
                  <a:pt x="363" y="0"/>
                  <a:pt x="363" y="0"/>
                  <a:pt x="363" y="0"/>
                </a:cubicBezTo>
                <a:cubicBezTo>
                  <a:pt x="364" y="0"/>
                  <a:pt x="364" y="1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1"/>
                  <a:pt x="369" y="2"/>
                  <a:pt x="370" y="2"/>
                </a:cubicBezTo>
                <a:cubicBezTo>
                  <a:pt x="370" y="2"/>
                  <a:pt x="370" y="2"/>
                  <a:pt x="371" y="2"/>
                </a:cubicBezTo>
                <a:cubicBezTo>
                  <a:pt x="372" y="2"/>
                  <a:pt x="373" y="3"/>
                  <a:pt x="374" y="4"/>
                </a:cubicBezTo>
                <a:cubicBezTo>
                  <a:pt x="374" y="4"/>
                  <a:pt x="374" y="4"/>
                  <a:pt x="374" y="4"/>
                </a:cubicBezTo>
                <a:cubicBezTo>
                  <a:pt x="374" y="4"/>
                  <a:pt x="375" y="5"/>
                  <a:pt x="375" y="5"/>
                </a:cubicBezTo>
                <a:cubicBezTo>
                  <a:pt x="375" y="5"/>
                  <a:pt x="376" y="5"/>
                  <a:pt x="376" y="6"/>
                </a:cubicBezTo>
                <a:cubicBezTo>
                  <a:pt x="376" y="6"/>
                  <a:pt x="376" y="7"/>
                  <a:pt x="376" y="7"/>
                </a:cubicBezTo>
                <a:cubicBezTo>
                  <a:pt x="377" y="7"/>
                  <a:pt x="377" y="8"/>
                  <a:pt x="377" y="8"/>
                </a:cubicBezTo>
                <a:cubicBezTo>
                  <a:pt x="377" y="9"/>
                  <a:pt x="377" y="10"/>
                  <a:pt x="378" y="10"/>
                </a:cubicBezTo>
                <a:cubicBezTo>
                  <a:pt x="378" y="11"/>
                  <a:pt x="378" y="13"/>
                  <a:pt x="378" y="14"/>
                </a:cubicBezTo>
                <a:cubicBezTo>
                  <a:pt x="378" y="14"/>
                  <a:pt x="378" y="14"/>
                  <a:pt x="378" y="14"/>
                </a:cubicBezTo>
                <a:cubicBezTo>
                  <a:pt x="377" y="15"/>
                  <a:pt x="377" y="16"/>
                  <a:pt x="377" y="17"/>
                </a:cubicBezTo>
                <a:cubicBezTo>
                  <a:pt x="377" y="17"/>
                  <a:pt x="377" y="17"/>
                  <a:pt x="377" y="17"/>
                </a:cubicBezTo>
                <a:cubicBezTo>
                  <a:pt x="376" y="17"/>
                  <a:pt x="376" y="18"/>
                  <a:pt x="376" y="18"/>
                </a:cubicBezTo>
                <a:cubicBezTo>
                  <a:pt x="374" y="19"/>
                  <a:pt x="374" y="20"/>
                  <a:pt x="372" y="21"/>
                </a:cubicBezTo>
                <a:cubicBezTo>
                  <a:pt x="372" y="21"/>
                  <a:pt x="372" y="21"/>
                  <a:pt x="372" y="21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3"/>
                  <a:pt x="369" y="23"/>
                  <a:pt x="368" y="23"/>
                </a:cubicBezTo>
                <a:cubicBezTo>
                  <a:pt x="368" y="23"/>
                  <a:pt x="368" y="23"/>
                  <a:pt x="367" y="23"/>
                </a:cubicBezTo>
                <a:cubicBezTo>
                  <a:pt x="367" y="23"/>
                  <a:pt x="366" y="23"/>
                  <a:pt x="366" y="24"/>
                </a:cubicBezTo>
                <a:cubicBezTo>
                  <a:pt x="365" y="24"/>
                  <a:pt x="365" y="23"/>
                  <a:pt x="364" y="23"/>
                </a:cubicBezTo>
                <a:cubicBezTo>
                  <a:pt x="364" y="23"/>
                  <a:pt x="363" y="24"/>
                  <a:pt x="363" y="24"/>
                </a:cubicBezTo>
                <a:cubicBezTo>
                  <a:pt x="363" y="24"/>
                  <a:pt x="362" y="23"/>
                  <a:pt x="362" y="23"/>
                </a:cubicBezTo>
                <a:cubicBezTo>
                  <a:pt x="361" y="23"/>
                  <a:pt x="361" y="23"/>
                  <a:pt x="361" y="23"/>
                </a:cubicBezTo>
                <a:cubicBezTo>
                  <a:pt x="361" y="22"/>
                  <a:pt x="361" y="22"/>
                  <a:pt x="360" y="22"/>
                </a:cubicBezTo>
                <a:cubicBezTo>
                  <a:pt x="359" y="21"/>
                  <a:pt x="359" y="23"/>
                  <a:pt x="358" y="22"/>
                </a:cubicBezTo>
                <a:cubicBezTo>
                  <a:pt x="358" y="21"/>
                  <a:pt x="356" y="22"/>
                  <a:pt x="356" y="22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41" y="21"/>
                  <a:pt x="332" y="22"/>
                  <a:pt x="325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9" y="24"/>
                  <a:pt x="335" y="26"/>
                  <a:pt x="342" y="29"/>
                </a:cubicBezTo>
                <a:cubicBezTo>
                  <a:pt x="350" y="33"/>
                  <a:pt x="358" y="37"/>
                  <a:pt x="361" y="38"/>
                </a:cubicBezTo>
                <a:cubicBezTo>
                  <a:pt x="364" y="40"/>
                  <a:pt x="360" y="38"/>
                  <a:pt x="362" y="39"/>
                </a:cubicBezTo>
                <a:cubicBezTo>
                  <a:pt x="366" y="41"/>
                  <a:pt x="372" y="45"/>
                  <a:pt x="375" y="46"/>
                </a:cubicBezTo>
                <a:cubicBezTo>
                  <a:pt x="385" y="53"/>
                  <a:pt x="395" y="61"/>
                  <a:pt x="402" y="67"/>
                </a:cubicBezTo>
                <a:cubicBezTo>
                  <a:pt x="404" y="69"/>
                  <a:pt x="407" y="71"/>
                  <a:pt x="408" y="72"/>
                </a:cubicBezTo>
                <a:cubicBezTo>
                  <a:pt x="412" y="75"/>
                  <a:pt x="418" y="82"/>
                  <a:pt x="422" y="87"/>
                </a:cubicBezTo>
                <a:cubicBezTo>
                  <a:pt x="428" y="94"/>
                  <a:pt x="434" y="102"/>
                  <a:pt x="439" y="111"/>
                </a:cubicBezTo>
                <a:cubicBezTo>
                  <a:pt x="444" y="120"/>
                  <a:pt x="448" y="129"/>
                  <a:pt x="450" y="140"/>
                </a:cubicBezTo>
                <a:cubicBezTo>
                  <a:pt x="452" y="150"/>
                  <a:pt x="452" y="161"/>
                  <a:pt x="449" y="171"/>
                </a:cubicBezTo>
                <a:close/>
                <a:moveTo>
                  <a:pt x="178" y="8"/>
                </a:moveTo>
                <a:cubicBezTo>
                  <a:pt x="173" y="8"/>
                  <a:pt x="171" y="8"/>
                  <a:pt x="163" y="9"/>
                </a:cubicBezTo>
                <a:cubicBezTo>
                  <a:pt x="161" y="9"/>
                  <a:pt x="160" y="9"/>
                  <a:pt x="156" y="10"/>
                </a:cubicBezTo>
                <a:cubicBezTo>
                  <a:pt x="155" y="10"/>
                  <a:pt x="146" y="11"/>
                  <a:pt x="146" y="12"/>
                </a:cubicBezTo>
                <a:cubicBezTo>
                  <a:pt x="151" y="11"/>
                  <a:pt x="154" y="11"/>
                  <a:pt x="157" y="10"/>
                </a:cubicBezTo>
                <a:cubicBezTo>
                  <a:pt x="159" y="10"/>
                  <a:pt x="157" y="10"/>
                  <a:pt x="158" y="10"/>
                </a:cubicBezTo>
                <a:cubicBezTo>
                  <a:pt x="163" y="10"/>
                  <a:pt x="172" y="8"/>
                  <a:pt x="179" y="8"/>
                </a:cubicBezTo>
                <a:cubicBezTo>
                  <a:pt x="180" y="8"/>
                  <a:pt x="177" y="8"/>
                  <a:pt x="178" y="8"/>
                </a:cubicBezTo>
                <a:close/>
                <a:moveTo>
                  <a:pt x="180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86" y="8"/>
                  <a:pt x="182" y="7"/>
                  <a:pt x="180" y="8"/>
                </a:cubicBezTo>
                <a:close/>
                <a:moveTo>
                  <a:pt x="218" y="17"/>
                </a:moveTo>
                <a:cubicBezTo>
                  <a:pt x="221" y="16"/>
                  <a:pt x="226" y="15"/>
                  <a:pt x="232" y="14"/>
                </a:cubicBezTo>
                <a:cubicBezTo>
                  <a:pt x="230" y="14"/>
                  <a:pt x="229" y="14"/>
                  <a:pt x="227" y="15"/>
                </a:cubicBezTo>
                <a:cubicBezTo>
                  <a:pt x="224" y="16"/>
                  <a:pt x="221" y="16"/>
                  <a:pt x="218" y="17"/>
                </a:cubicBezTo>
                <a:close/>
                <a:moveTo>
                  <a:pt x="427" y="122"/>
                </a:moveTo>
                <a:cubicBezTo>
                  <a:pt x="421" y="111"/>
                  <a:pt x="412" y="100"/>
                  <a:pt x="403" y="90"/>
                </a:cubicBezTo>
                <a:cubicBezTo>
                  <a:pt x="402" y="89"/>
                  <a:pt x="401" y="88"/>
                  <a:pt x="400" y="86"/>
                </a:cubicBezTo>
                <a:cubicBezTo>
                  <a:pt x="398" y="84"/>
                  <a:pt x="398" y="85"/>
                  <a:pt x="396" y="83"/>
                </a:cubicBezTo>
                <a:cubicBezTo>
                  <a:pt x="394" y="81"/>
                  <a:pt x="395" y="82"/>
                  <a:pt x="394" y="81"/>
                </a:cubicBezTo>
                <a:cubicBezTo>
                  <a:pt x="376" y="64"/>
                  <a:pt x="355" y="52"/>
                  <a:pt x="335" y="43"/>
                </a:cubicBezTo>
                <a:cubicBezTo>
                  <a:pt x="331" y="41"/>
                  <a:pt x="335" y="42"/>
                  <a:pt x="332" y="41"/>
                </a:cubicBezTo>
                <a:cubicBezTo>
                  <a:pt x="320" y="36"/>
                  <a:pt x="302" y="30"/>
                  <a:pt x="286" y="26"/>
                </a:cubicBezTo>
                <a:cubicBezTo>
                  <a:pt x="285" y="26"/>
                  <a:pt x="283" y="26"/>
                  <a:pt x="282" y="25"/>
                </a:cubicBezTo>
                <a:cubicBezTo>
                  <a:pt x="282" y="25"/>
                  <a:pt x="283" y="25"/>
                  <a:pt x="283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68" y="27"/>
                  <a:pt x="253" y="29"/>
                  <a:pt x="240" y="32"/>
                </a:cubicBezTo>
                <a:cubicBezTo>
                  <a:pt x="227" y="34"/>
                  <a:pt x="212" y="38"/>
                  <a:pt x="201" y="41"/>
                </a:cubicBezTo>
                <a:cubicBezTo>
                  <a:pt x="188" y="45"/>
                  <a:pt x="175" y="48"/>
                  <a:pt x="164" y="53"/>
                </a:cubicBezTo>
                <a:cubicBezTo>
                  <a:pt x="156" y="56"/>
                  <a:pt x="150" y="59"/>
                  <a:pt x="143" y="62"/>
                </a:cubicBezTo>
                <a:cubicBezTo>
                  <a:pt x="141" y="63"/>
                  <a:pt x="139" y="64"/>
                  <a:pt x="137" y="65"/>
                </a:cubicBezTo>
                <a:cubicBezTo>
                  <a:pt x="130" y="68"/>
                  <a:pt x="124" y="72"/>
                  <a:pt x="117" y="76"/>
                </a:cubicBezTo>
                <a:cubicBezTo>
                  <a:pt x="111" y="79"/>
                  <a:pt x="106" y="83"/>
                  <a:pt x="100" y="87"/>
                </a:cubicBezTo>
                <a:cubicBezTo>
                  <a:pt x="83" y="99"/>
                  <a:pt x="62" y="117"/>
                  <a:pt x="47" y="136"/>
                </a:cubicBezTo>
                <a:cubicBezTo>
                  <a:pt x="45" y="137"/>
                  <a:pt x="45" y="138"/>
                  <a:pt x="44" y="140"/>
                </a:cubicBezTo>
                <a:cubicBezTo>
                  <a:pt x="34" y="152"/>
                  <a:pt x="26" y="165"/>
                  <a:pt x="22" y="178"/>
                </a:cubicBezTo>
                <a:cubicBezTo>
                  <a:pt x="19" y="186"/>
                  <a:pt x="17" y="195"/>
                  <a:pt x="17" y="205"/>
                </a:cubicBezTo>
                <a:cubicBezTo>
                  <a:pt x="18" y="209"/>
                  <a:pt x="18" y="214"/>
                  <a:pt x="19" y="218"/>
                </a:cubicBezTo>
                <a:cubicBezTo>
                  <a:pt x="21" y="222"/>
                  <a:pt x="22" y="226"/>
                  <a:pt x="25" y="229"/>
                </a:cubicBezTo>
                <a:cubicBezTo>
                  <a:pt x="33" y="241"/>
                  <a:pt x="48" y="249"/>
                  <a:pt x="64" y="254"/>
                </a:cubicBezTo>
                <a:cubicBezTo>
                  <a:pt x="75" y="258"/>
                  <a:pt x="88" y="261"/>
                  <a:pt x="102" y="263"/>
                </a:cubicBezTo>
                <a:cubicBezTo>
                  <a:pt x="106" y="263"/>
                  <a:pt x="111" y="264"/>
                  <a:pt x="116" y="265"/>
                </a:cubicBezTo>
                <a:cubicBezTo>
                  <a:pt x="122" y="265"/>
                  <a:pt x="129" y="266"/>
                  <a:pt x="136" y="266"/>
                </a:cubicBezTo>
                <a:cubicBezTo>
                  <a:pt x="149" y="267"/>
                  <a:pt x="161" y="268"/>
                  <a:pt x="173" y="268"/>
                </a:cubicBezTo>
                <a:cubicBezTo>
                  <a:pt x="185" y="268"/>
                  <a:pt x="196" y="268"/>
                  <a:pt x="208" y="268"/>
                </a:cubicBezTo>
                <a:cubicBezTo>
                  <a:pt x="212" y="267"/>
                  <a:pt x="216" y="267"/>
                  <a:pt x="220" y="267"/>
                </a:cubicBezTo>
                <a:cubicBezTo>
                  <a:pt x="223" y="267"/>
                  <a:pt x="226" y="266"/>
                  <a:pt x="228" y="266"/>
                </a:cubicBezTo>
                <a:cubicBezTo>
                  <a:pt x="242" y="265"/>
                  <a:pt x="260" y="262"/>
                  <a:pt x="276" y="259"/>
                </a:cubicBezTo>
                <a:cubicBezTo>
                  <a:pt x="298" y="254"/>
                  <a:pt x="318" y="249"/>
                  <a:pt x="341" y="240"/>
                </a:cubicBezTo>
                <a:cubicBezTo>
                  <a:pt x="358" y="233"/>
                  <a:pt x="377" y="227"/>
                  <a:pt x="393" y="217"/>
                </a:cubicBezTo>
                <a:cubicBezTo>
                  <a:pt x="403" y="210"/>
                  <a:pt x="412" y="202"/>
                  <a:pt x="420" y="192"/>
                </a:cubicBezTo>
                <a:cubicBezTo>
                  <a:pt x="428" y="182"/>
                  <a:pt x="433" y="171"/>
                  <a:pt x="435" y="160"/>
                </a:cubicBezTo>
                <a:cubicBezTo>
                  <a:pt x="436" y="147"/>
                  <a:pt x="433" y="134"/>
                  <a:pt x="427" y="122"/>
                </a:cubicBezTo>
                <a:close/>
                <a:moveTo>
                  <a:pt x="122" y="17"/>
                </a:moveTo>
                <a:cubicBezTo>
                  <a:pt x="122" y="17"/>
                  <a:pt x="123" y="17"/>
                  <a:pt x="123" y="16"/>
                </a:cubicBezTo>
                <a:cubicBezTo>
                  <a:pt x="123" y="17"/>
                  <a:pt x="122" y="16"/>
                  <a:pt x="122" y="17"/>
                </a:cubicBezTo>
                <a:close/>
                <a:moveTo>
                  <a:pt x="123" y="16"/>
                </a:moveTo>
                <a:cubicBezTo>
                  <a:pt x="124" y="16"/>
                  <a:pt x="124" y="16"/>
                  <a:pt x="124" y="16"/>
                </a:cubicBezTo>
                <a:cubicBezTo>
                  <a:pt x="124" y="16"/>
                  <a:pt x="123" y="16"/>
                  <a:pt x="123" y="16"/>
                </a:cubicBezTo>
                <a:close/>
                <a:moveTo>
                  <a:pt x="123" y="20"/>
                </a:moveTo>
                <a:cubicBezTo>
                  <a:pt x="123" y="19"/>
                  <a:pt x="123" y="19"/>
                  <a:pt x="123" y="19"/>
                </a:cubicBezTo>
                <a:cubicBezTo>
                  <a:pt x="123" y="19"/>
                  <a:pt x="122" y="19"/>
                  <a:pt x="123" y="20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3" y="19"/>
                </a:cubicBezTo>
                <a:cubicBezTo>
                  <a:pt x="123" y="19"/>
                  <a:pt x="123" y="19"/>
                  <a:pt x="124" y="19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lose/>
                <a:moveTo>
                  <a:pt x="124" y="17"/>
                </a:moveTo>
                <a:cubicBezTo>
                  <a:pt x="124" y="17"/>
                  <a:pt x="124" y="17"/>
                  <a:pt x="124" y="17"/>
                </a:cubicBezTo>
                <a:cubicBezTo>
                  <a:pt x="124" y="17"/>
                  <a:pt x="124" y="17"/>
                  <a:pt x="124" y="17"/>
                </a:cubicBezTo>
                <a:close/>
                <a:moveTo>
                  <a:pt x="240" y="4"/>
                </a:moveTo>
                <a:cubicBezTo>
                  <a:pt x="239" y="4"/>
                  <a:pt x="235" y="3"/>
                  <a:pt x="234" y="4"/>
                </a:cubicBezTo>
                <a:cubicBezTo>
                  <a:pt x="236" y="4"/>
                  <a:pt x="240" y="4"/>
                  <a:pt x="240" y="4"/>
                </a:cubicBezTo>
                <a:close/>
                <a:moveTo>
                  <a:pt x="248" y="5"/>
                </a:moveTo>
                <a:cubicBezTo>
                  <a:pt x="246" y="5"/>
                  <a:pt x="245" y="5"/>
                  <a:pt x="242" y="5"/>
                </a:cubicBezTo>
                <a:cubicBezTo>
                  <a:pt x="242" y="5"/>
                  <a:pt x="247" y="5"/>
                  <a:pt x="248" y="5"/>
                </a:cubicBezTo>
                <a:close/>
                <a:moveTo>
                  <a:pt x="217" y="5"/>
                </a:moveTo>
                <a:cubicBezTo>
                  <a:pt x="215" y="5"/>
                  <a:pt x="212" y="5"/>
                  <a:pt x="211" y="5"/>
                </a:cubicBezTo>
                <a:cubicBezTo>
                  <a:pt x="213" y="5"/>
                  <a:pt x="216" y="5"/>
                  <a:pt x="217" y="5"/>
                </a:cubicBezTo>
                <a:close/>
                <a:moveTo>
                  <a:pt x="123" y="22"/>
                </a:moveTo>
                <a:cubicBezTo>
                  <a:pt x="123" y="22"/>
                  <a:pt x="124" y="23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3" y="22"/>
                  <a:pt x="123" y="22"/>
                </a:cubicBezTo>
                <a:close/>
                <a:moveTo>
                  <a:pt x="125" y="24"/>
                </a:moveTo>
                <a:cubicBezTo>
                  <a:pt x="124" y="24"/>
                  <a:pt x="124" y="24"/>
                  <a:pt x="124" y="24"/>
                </a:cubicBezTo>
                <a:cubicBezTo>
                  <a:pt x="124" y="24"/>
                  <a:pt x="125" y="24"/>
                  <a:pt x="125" y="24"/>
                </a:cubicBezTo>
                <a:close/>
                <a:moveTo>
                  <a:pt x="124" y="16"/>
                </a:moveTo>
                <a:cubicBezTo>
                  <a:pt x="124" y="16"/>
                  <a:pt x="125" y="16"/>
                  <a:pt x="125" y="16"/>
                </a:cubicBezTo>
                <a:cubicBezTo>
                  <a:pt x="125" y="16"/>
                  <a:pt x="124" y="16"/>
                  <a:pt x="124" y="16"/>
                </a:cubicBezTo>
                <a:close/>
                <a:moveTo>
                  <a:pt x="197" y="3"/>
                </a:moveTo>
                <a:cubicBezTo>
                  <a:pt x="201" y="3"/>
                  <a:pt x="205" y="3"/>
                  <a:pt x="207" y="3"/>
                </a:cubicBezTo>
                <a:cubicBezTo>
                  <a:pt x="203" y="3"/>
                  <a:pt x="198" y="3"/>
                  <a:pt x="197" y="3"/>
                </a:cubicBezTo>
                <a:close/>
                <a:moveTo>
                  <a:pt x="125" y="19"/>
                </a:moveTo>
                <a:cubicBezTo>
                  <a:pt x="125" y="19"/>
                  <a:pt x="124" y="19"/>
                  <a:pt x="124" y="19"/>
                </a:cubicBezTo>
                <a:cubicBezTo>
                  <a:pt x="124" y="19"/>
                  <a:pt x="125" y="19"/>
                  <a:pt x="125" y="19"/>
                </a:cubicBezTo>
                <a:close/>
                <a:moveTo>
                  <a:pt x="159" y="12"/>
                </a:moveTo>
                <a:cubicBezTo>
                  <a:pt x="158" y="12"/>
                  <a:pt x="156" y="13"/>
                  <a:pt x="154" y="13"/>
                </a:cubicBezTo>
                <a:cubicBezTo>
                  <a:pt x="152" y="13"/>
                  <a:pt x="140" y="15"/>
                  <a:pt x="141" y="15"/>
                </a:cubicBezTo>
                <a:cubicBezTo>
                  <a:pt x="148" y="13"/>
                  <a:pt x="159" y="13"/>
                  <a:pt x="165" y="12"/>
                </a:cubicBezTo>
                <a:cubicBezTo>
                  <a:pt x="163" y="12"/>
                  <a:pt x="161" y="12"/>
                  <a:pt x="159" y="12"/>
                </a:cubicBezTo>
                <a:close/>
                <a:moveTo>
                  <a:pt x="161" y="18"/>
                </a:moveTo>
                <a:cubicBezTo>
                  <a:pt x="164" y="17"/>
                  <a:pt x="174" y="16"/>
                  <a:pt x="179" y="16"/>
                </a:cubicBezTo>
                <a:cubicBezTo>
                  <a:pt x="173" y="16"/>
                  <a:pt x="167" y="17"/>
                  <a:pt x="161" y="18"/>
                </a:cubicBezTo>
                <a:close/>
                <a:moveTo>
                  <a:pt x="120" y="28"/>
                </a:moveTo>
                <a:cubicBezTo>
                  <a:pt x="119" y="29"/>
                  <a:pt x="119" y="29"/>
                  <a:pt x="120" y="28"/>
                </a:cubicBezTo>
                <a:close/>
                <a:moveTo>
                  <a:pt x="188" y="18"/>
                </a:moveTo>
                <a:cubicBezTo>
                  <a:pt x="188" y="18"/>
                  <a:pt x="187" y="18"/>
                  <a:pt x="187" y="18"/>
                </a:cubicBezTo>
                <a:cubicBezTo>
                  <a:pt x="187" y="18"/>
                  <a:pt x="187" y="18"/>
                  <a:pt x="188" y="18"/>
                </a:cubicBezTo>
                <a:close/>
                <a:moveTo>
                  <a:pt x="127" y="16"/>
                </a:moveTo>
                <a:cubicBezTo>
                  <a:pt x="127" y="16"/>
                  <a:pt x="127" y="17"/>
                  <a:pt x="127" y="17"/>
                </a:cubicBezTo>
                <a:cubicBezTo>
                  <a:pt x="127" y="17"/>
                  <a:pt x="127" y="16"/>
                  <a:pt x="127" y="16"/>
                </a:cubicBezTo>
                <a:close/>
                <a:moveTo>
                  <a:pt x="125" y="25"/>
                </a:moveTo>
                <a:cubicBezTo>
                  <a:pt x="125" y="25"/>
                  <a:pt x="125" y="25"/>
                  <a:pt x="125" y="25"/>
                </a:cubicBezTo>
                <a:cubicBezTo>
                  <a:pt x="125" y="25"/>
                  <a:pt x="125" y="25"/>
                  <a:pt x="125" y="25"/>
                </a:cubicBezTo>
                <a:close/>
                <a:moveTo>
                  <a:pt x="119" y="19"/>
                </a:moveTo>
                <a:cubicBezTo>
                  <a:pt x="119" y="19"/>
                  <a:pt x="119" y="19"/>
                  <a:pt x="119" y="19"/>
                </a:cubicBezTo>
                <a:cubicBezTo>
                  <a:pt x="120" y="18"/>
                  <a:pt x="121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7"/>
                  <a:pt x="123" y="18"/>
                  <a:pt x="123" y="17"/>
                </a:cubicBezTo>
                <a:cubicBezTo>
                  <a:pt x="122" y="18"/>
                  <a:pt x="121" y="18"/>
                  <a:pt x="120" y="18"/>
                </a:cubicBezTo>
                <a:cubicBezTo>
                  <a:pt x="120" y="18"/>
                  <a:pt x="120" y="18"/>
                  <a:pt x="120" y="18"/>
                </a:cubicBezTo>
                <a:cubicBezTo>
                  <a:pt x="119" y="19"/>
                  <a:pt x="118" y="18"/>
                  <a:pt x="118" y="19"/>
                </a:cubicBezTo>
                <a:cubicBezTo>
                  <a:pt x="118" y="19"/>
                  <a:pt x="119" y="19"/>
                  <a:pt x="119" y="19"/>
                </a:cubicBezTo>
                <a:close/>
                <a:moveTo>
                  <a:pt x="316" y="36"/>
                </a:moveTo>
                <a:cubicBezTo>
                  <a:pt x="315" y="35"/>
                  <a:pt x="312" y="35"/>
                  <a:pt x="312" y="35"/>
                </a:cubicBezTo>
                <a:cubicBezTo>
                  <a:pt x="314" y="35"/>
                  <a:pt x="315" y="36"/>
                  <a:pt x="316" y="36"/>
                </a:cubicBezTo>
                <a:close/>
                <a:moveTo>
                  <a:pt x="132" y="26"/>
                </a:moveTo>
                <a:cubicBezTo>
                  <a:pt x="134" y="26"/>
                  <a:pt x="134" y="26"/>
                  <a:pt x="134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6"/>
                  <a:pt x="121" y="25"/>
                  <a:pt x="121" y="25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5"/>
                  <a:pt x="121" y="25"/>
                  <a:pt x="121" y="25"/>
                </a:cubicBezTo>
                <a:close/>
                <a:moveTo>
                  <a:pt x="122" y="19"/>
                </a:moveTo>
                <a:cubicBezTo>
                  <a:pt x="122" y="19"/>
                  <a:pt x="122" y="19"/>
                  <a:pt x="122" y="19"/>
                </a:cubicBezTo>
                <a:cubicBezTo>
                  <a:pt x="122" y="19"/>
                  <a:pt x="122" y="19"/>
                  <a:pt x="122" y="19"/>
                </a:cubicBezTo>
                <a:close/>
                <a:moveTo>
                  <a:pt x="121" y="23"/>
                </a:moveTo>
                <a:cubicBezTo>
                  <a:pt x="122" y="23"/>
                  <a:pt x="122" y="22"/>
                  <a:pt x="121" y="23"/>
                </a:cubicBezTo>
                <a:close/>
                <a:moveTo>
                  <a:pt x="121" y="26"/>
                </a:moveTo>
                <a:cubicBezTo>
                  <a:pt x="121" y="26"/>
                  <a:pt x="121" y="26"/>
                  <a:pt x="121" y="26"/>
                </a:cubicBezTo>
                <a:cubicBezTo>
                  <a:pt x="121" y="26"/>
                  <a:pt x="121" y="26"/>
                  <a:pt x="121" y="26"/>
                </a:cubicBezTo>
                <a:close/>
                <a:moveTo>
                  <a:pt x="122" y="18"/>
                </a:moveTo>
                <a:cubicBezTo>
                  <a:pt x="122" y="18"/>
                  <a:pt x="122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8"/>
                  <a:pt x="122" y="18"/>
                  <a:pt x="122" y="18"/>
                </a:cubicBezTo>
                <a:close/>
                <a:moveTo>
                  <a:pt x="121" y="29"/>
                </a:moveTo>
                <a:cubicBezTo>
                  <a:pt x="121" y="29"/>
                  <a:pt x="121" y="29"/>
                  <a:pt x="121" y="28"/>
                </a:cubicBezTo>
                <a:cubicBezTo>
                  <a:pt x="121" y="28"/>
                  <a:pt x="121" y="28"/>
                  <a:pt x="121" y="29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4539" y="663249"/>
            <a:ext cx="14221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000" b="1" dirty="0">
                <a:cs typeface="B Titr" panose="00000700000000000000" pitchFamily="2" charset="-78"/>
              </a:rPr>
              <a:t>مدل همکاری </a:t>
            </a:r>
            <a:endParaRPr lang="fa-IR" sz="24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Titr" panose="00000700000000000000" pitchFamily="2" charset="-7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6088">
            <a:off x="11133873" y="5880139"/>
            <a:ext cx="1006475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lowchart: Connector 10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14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64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02" y="261258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246811" y="1254205"/>
            <a:ext cx="914544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انتظارات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از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پارک 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ctr" rtl="1">
              <a:buClr>
                <a:srgbClr val="0070C0"/>
              </a:buClr>
            </a:pPr>
            <a:r>
              <a:rPr lang="fa-IR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72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</a:p>
          <a:p>
            <a:pPr lvl="0" algn="ctr" rtl="1">
              <a:buClr>
                <a:srgbClr val="0070C0"/>
              </a:buClr>
            </a:pPr>
            <a:endParaRPr lang="fa-IR" sz="36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lvl="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مدل مشارکت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 پارک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fa-I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در صورت جذب تحقیق و توسعه شرکت توسط پارک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</a:p>
          <a:p>
            <a:pPr marL="285750" lvl="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r" rtl="1">
              <a:buClr>
                <a:srgbClr val="0070C0"/>
              </a:buClr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algn="ctr" rtl="1">
              <a:buClr>
                <a:srgbClr val="0070C0"/>
              </a:buClr>
            </a:pPr>
            <a:r>
              <a:rPr lang="fa-IR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</a:p>
          <a:p>
            <a:pPr algn="r" rtl="1">
              <a:buClr>
                <a:srgbClr val="0070C0"/>
              </a:buClr>
            </a:pPr>
            <a:endParaRPr lang="fa-IR" dirty="0"/>
          </a:p>
        </p:txBody>
      </p:sp>
      <p:sp>
        <p:nvSpPr>
          <p:cNvPr id="6" name="Flowchart: Connector 5"/>
          <p:cNvSpPr/>
          <p:nvPr/>
        </p:nvSpPr>
        <p:spPr>
          <a:xfrm>
            <a:off x="5879976" y="6329363"/>
            <a:ext cx="677987" cy="41200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15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0748">
            <a:off x="1012945" y="2204301"/>
            <a:ext cx="985967" cy="72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18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89" y="292744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reeform 505"/>
          <p:cNvSpPr>
            <a:spLocks noEditPoints="1"/>
          </p:cNvSpPr>
          <p:nvPr/>
        </p:nvSpPr>
        <p:spPr bwMode="auto">
          <a:xfrm>
            <a:off x="4054228" y="2184503"/>
            <a:ext cx="3618160" cy="2044598"/>
          </a:xfrm>
          <a:custGeom>
            <a:avLst/>
            <a:gdLst>
              <a:gd name="T0" fmla="*/ 123 w 452"/>
              <a:gd name="T1" fmla="*/ 17 h 285"/>
              <a:gd name="T2" fmla="*/ 335 w 452"/>
              <a:gd name="T3" fmla="*/ 260 h 285"/>
              <a:gd name="T4" fmla="*/ 115 w 452"/>
              <a:gd name="T5" fmla="*/ 281 h 285"/>
              <a:gd name="T6" fmla="*/ 2 w 452"/>
              <a:gd name="T7" fmla="*/ 219 h 285"/>
              <a:gd name="T8" fmla="*/ 82 w 452"/>
              <a:gd name="T9" fmla="*/ 78 h 285"/>
              <a:gd name="T10" fmla="*/ 215 w 452"/>
              <a:gd name="T11" fmla="*/ 18 h 285"/>
              <a:gd name="T12" fmla="*/ 192 w 452"/>
              <a:gd name="T13" fmla="*/ 18 h 285"/>
              <a:gd name="T14" fmla="*/ 146 w 452"/>
              <a:gd name="T15" fmla="*/ 20 h 285"/>
              <a:gd name="T16" fmla="*/ 127 w 452"/>
              <a:gd name="T17" fmla="*/ 24 h 285"/>
              <a:gd name="T18" fmla="*/ 133 w 452"/>
              <a:gd name="T19" fmla="*/ 22 h 285"/>
              <a:gd name="T20" fmla="*/ 216 w 452"/>
              <a:gd name="T21" fmla="*/ 13 h 285"/>
              <a:gd name="T22" fmla="*/ 131 w 452"/>
              <a:gd name="T23" fmla="*/ 18 h 285"/>
              <a:gd name="T24" fmla="*/ 130 w 452"/>
              <a:gd name="T25" fmla="*/ 17 h 285"/>
              <a:gd name="T26" fmla="*/ 174 w 452"/>
              <a:gd name="T27" fmla="*/ 11 h 285"/>
              <a:gd name="T28" fmla="*/ 158 w 452"/>
              <a:gd name="T29" fmla="*/ 12 h 285"/>
              <a:gd name="T30" fmla="*/ 130 w 452"/>
              <a:gd name="T31" fmla="*/ 16 h 285"/>
              <a:gd name="T32" fmla="*/ 130 w 452"/>
              <a:gd name="T33" fmla="*/ 16 h 285"/>
              <a:gd name="T34" fmla="*/ 160 w 452"/>
              <a:gd name="T35" fmla="*/ 10 h 285"/>
              <a:gd name="T36" fmla="*/ 129 w 452"/>
              <a:gd name="T37" fmla="*/ 15 h 285"/>
              <a:gd name="T38" fmla="*/ 125 w 452"/>
              <a:gd name="T39" fmla="*/ 16 h 285"/>
              <a:gd name="T40" fmla="*/ 135 w 452"/>
              <a:gd name="T41" fmla="*/ 13 h 285"/>
              <a:gd name="T42" fmla="*/ 182 w 452"/>
              <a:gd name="T43" fmla="*/ 7 h 285"/>
              <a:gd name="T44" fmla="*/ 254 w 452"/>
              <a:gd name="T45" fmla="*/ 7 h 285"/>
              <a:gd name="T46" fmla="*/ 271 w 452"/>
              <a:gd name="T47" fmla="*/ 8 h 285"/>
              <a:gd name="T48" fmla="*/ 354 w 452"/>
              <a:gd name="T49" fmla="*/ 2 h 285"/>
              <a:gd name="T50" fmla="*/ 360 w 452"/>
              <a:gd name="T51" fmla="*/ 0 h 285"/>
              <a:gd name="T52" fmla="*/ 367 w 452"/>
              <a:gd name="T53" fmla="*/ 1 h 285"/>
              <a:gd name="T54" fmla="*/ 376 w 452"/>
              <a:gd name="T55" fmla="*/ 6 h 285"/>
              <a:gd name="T56" fmla="*/ 377 w 452"/>
              <a:gd name="T57" fmla="*/ 17 h 285"/>
              <a:gd name="T58" fmla="*/ 368 w 452"/>
              <a:gd name="T59" fmla="*/ 23 h 285"/>
              <a:gd name="T60" fmla="*/ 361 w 452"/>
              <a:gd name="T61" fmla="*/ 23 h 285"/>
              <a:gd name="T62" fmla="*/ 354 w 452"/>
              <a:gd name="T63" fmla="*/ 21 h 285"/>
              <a:gd name="T64" fmla="*/ 342 w 452"/>
              <a:gd name="T65" fmla="*/ 29 h 285"/>
              <a:gd name="T66" fmla="*/ 422 w 452"/>
              <a:gd name="T67" fmla="*/ 87 h 285"/>
              <a:gd name="T68" fmla="*/ 156 w 452"/>
              <a:gd name="T69" fmla="*/ 10 h 285"/>
              <a:gd name="T70" fmla="*/ 180 w 452"/>
              <a:gd name="T71" fmla="*/ 8 h 285"/>
              <a:gd name="T72" fmla="*/ 218 w 452"/>
              <a:gd name="T73" fmla="*/ 17 h 285"/>
              <a:gd name="T74" fmla="*/ 335 w 452"/>
              <a:gd name="T75" fmla="*/ 43 h 285"/>
              <a:gd name="T76" fmla="*/ 282 w 452"/>
              <a:gd name="T77" fmla="*/ 25 h 285"/>
              <a:gd name="T78" fmla="*/ 137 w 452"/>
              <a:gd name="T79" fmla="*/ 65 h 285"/>
              <a:gd name="T80" fmla="*/ 17 w 452"/>
              <a:gd name="T81" fmla="*/ 205 h 285"/>
              <a:gd name="T82" fmla="*/ 136 w 452"/>
              <a:gd name="T83" fmla="*/ 266 h 285"/>
              <a:gd name="T84" fmla="*/ 341 w 452"/>
              <a:gd name="T85" fmla="*/ 240 h 285"/>
              <a:gd name="T86" fmla="*/ 123 w 452"/>
              <a:gd name="T87" fmla="*/ 16 h 285"/>
              <a:gd name="T88" fmla="*/ 123 w 452"/>
              <a:gd name="T89" fmla="*/ 19 h 285"/>
              <a:gd name="T90" fmla="*/ 124 w 452"/>
              <a:gd name="T91" fmla="*/ 19 h 285"/>
              <a:gd name="T92" fmla="*/ 124 w 452"/>
              <a:gd name="T93" fmla="*/ 17 h 285"/>
              <a:gd name="T94" fmla="*/ 248 w 452"/>
              <a:gd name="T95" fmla="*/ 5 h 285"/>
              <a:gd name="T96" fmla="*/ 124 w 452"/>
              <a:gd name="T97" fmla="*/ 22 h 285"/>
              <a:gd name="T98" fmla="*/ 123 w 452"/>
              <a:gd name="T99" fmla="*/ 22 h 285"/>
              <a:gd name="T100" fmla="*/ 124 w 452"/>
              <a:gd name="T101" fmla="*/ 16 h 285"/>
              <a:gd name="T102" fmla="*/ 125 w 452"/>
              <a:gd name="T103" fmla="*/ 19 h 285"/>
              <a:gd name="T104" fmla="*/ 161 w 452"/>
              <a:gd name="T105" fmla="*/ 18 h 285"/>
              <a:gd name="T106" fmla="*/ 187 w 452"/>
              <a:gd name="T107" fmla="*/ 18 h 285"/>
              <a:gd name="T108" fmla="*/ 125 w 452"/>
              <a:gd name="T109" fmla="*/ 25 h 285"/>
              <a:gd name="T110" fmla="*/ 123 w 452"/>
              <a:gd name="T111" fmla="*/ 17 h 285"/>
              <a:gd name="T112" fmla="*/ 312 w 452"/>
              <a:gd name="T113" fmla="*/ 35 h 285"/>
              <a:gd name="T114" fmla="*/ 131 w 452"/>
              <a:gd name="T115" fmla="*/ 26 h 285"/>
              <a:gd name="T116" fmla="*/ 121 w 452"/>
              <a:gd name="T117" fmla="*/ 25 h 285"/>
              <a:gd name="T118" fmla="*/ 121 w 452"/>
              <a:gd name="T119" fmla="*/ 23 h 285"/>
              <a:gd name="T120" fmla="*/ 121 w 452"/>
              <a:gd name="T121" fmla="*/ 1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285">
                <a:moveTo>
                  <a:pt x="126" y="23"/>
                </a:moveTo>
                <a:cubicBezTo>
                  <a:pt x="126" y="24"/>
                  <a:pt x="125" y="23"/>
                  <a:pt x="125" y="24"/>
                </a:cubicBezTo>
                <a:cubicBezTo>
                  <a:pt x="125" y="23"/>
                  <a:pt x="125" y="23"/>
                  <a:pt x="126" y="23"/>
                </a:cubicBezTo>
                <a:close/>
                <a:moveTo>
                  <a:pt x="123" y="17"/>
                </a:moveTo>
                <a:cubicBezTo>
                  <a:pt x="123" y="17"/>
                  <a:pt x="123" y="17"/>
                  <a:pt x="123" y="17"/>
                </a:cubicBezTo>
                <a:cubicBezTo>
                  <a:pt x="123" y="17"/>
                  <a:pt x="123" y="17"/>
                  <a:pt x="123" y="17"/>
                </a:cubicBezTo>
                <a:cubicBezTo>
                  <a:pt x="124" y="17"/>
                  <a:pt x="123" y="17"/>
                  <a:pt x="123" y="17"/>
                </a:cubicBezTo>
                <a:close/>
                <a:moveTo>
                  <a:pt x="449" y="171"/>
                </a:moveTo>
                <a:cubicBezTo>
                  <a:pt x="446" y="182"/>
                  <a:pt x="441" y="191"/>
                  <a:pt x="435" y="199"/>
                </a:cubicBezTo>
                <a:cubicBezTo>
                  <a:pt x="423" y="216"/>
                  <a:pt x="407" y="229"/>
                  <a:pt x="389" y="238"/>
                </a:cubicBezTo>
                <a:cubicBezTo>
                  <a:pt x="380" y="243"/>
                  <a:pt x="370" y="246"/>
                  <a:pt x="361" y="250"/>
                </a:cubicBezTo>
                <a:cubicBezTo>
                  <a:pt x="353" y="253"/>
                  <a:pt x="344" y="257"/>
                  <a:pt x="335" y="260"/>
                </a:cubicBezTo>
                <a:cubicBezTo>
                  <a:pt x="317" y="266"/>
                  <a:pt x="296" y="272"/>
                  <a:pt x="278" y="276"/>
                </a:cubicBezTo>
                <a:cubicBezTo>
                  <a:pt x="273" y="277"/>
                  <a:pt x="268" y="278"/>
                  <a:pt x="262" y="279"/>
                </a:cubicBezTo>
                <a:cubicBezTo>
                  <a:pt x="250" y="281"/>
                  <a:pt x="236" y="283"/>
                  <a:pt x="223" y="284"/>
                </a:cubicBezTo>
                <a:cubicBezTo>
                  <a:pt x="210" y="285"/>
                  <a:pt x="197" y="285"/>
                  <a:pt x="186" y="285"/>
                </a:cubicBezTo>
                <a:cubicBezTo>
                  <a:pt x="170" y="285"/>
                  <a:pt x="152" y="285"/>
                  <a:pt x="135" y="283"/>
                </a:cubicBezTo>
                <a:cubicBezTo>
                  <a:pt x="128" y="283"/>
                  <a:pt x="121" y="282"/>
                  <a:pt x="115" y="281"/>
                </a:cubicBezTo>
                <a:cubicBezTo>
                  <a:pt x="112" y="281"/>
                  <a:pt x="109" y="281"/>
                  <a:pt x="106" y="281"/>
                </a:cubicBezTo>
                <a:cubicBezTo>
                  <a:pt x="95" y="279"/>
                  <a:pt x="83" y="277"/>
                  <a:pt x="72" y="274"/>
                </a:cubicBezTo>
                <a:cubicBezTo>
                  <a:pt x="65" y="272"/>
                  <a:pt x="60" y="271"/>
                  <a:pt x="54" y="269"/>
                </a:cubicBezTo>
                <a:cubicBezTo>
                  <a:pt x="45" y="265"/>
                  <a:pt x="34" y="260"/>
                  <a:pt x="23" y="252"/>
                </a:cubicBezTo>
                <a:cubicBezTo>
                  <a:pt x="18" y="248"/>
                  <a:pt x="14" y="243"/>
                  <a:pt x="10" y="238"/>
                </a:cubicBezTo>
                <a:cubicBezTo>
                  <a:pt x="6" y="232"/>
                  <a:pt x="3" y="226"/>
                  <a:pt x="2" y="219"/>
                </a:cubicBezTo>
                <a:cubicBezTo>
                  <a:pt x="0" y="213"/>
                  <a:pt x="0" y="206"/>
                  <a:pt x="0" y="200"/>
                </a:cubicBezTo>
                <a:cubicBezTo>
                  <a:pt x="0" y="197"/>
                  <a:pt x="0" y="194"/>
                  <a:pt x="1" y="190"/>
                </a:cubicBezTo>
                <a:cubicBezTo>
                  <a:pt x="2" y="179"/>
                  <a:pt x="7" y="165"/>
                  <a:pt x="13" y="155"/>
                </a:cubicBezTo>
                <a:cubicBezTo>
                  <a:pt x="15" y="150"/>
                  <a:pt x="18" y="145"/>
                  <a:pt x="22" y="140"/>
                </a:cubicBezTo>
                <a:cubicBezTo>
                  <a:pt x="29" y="129"/>
                  <a:pt x="37" y="119"/>
                  <a:pt x="44" y="112"/>
                </a:cubicBezTo>
                <a:cubicBezTo>
                  <a:pt x="53" y="102"/>
                  <a:pt x="69" y="88"/>
                  <a:pt x="82" y="78"/>
                </a:cubicBezTo>
                <a:cubicBezTo>
                  <a:pt x="83" y="77"/>
                  <a:pt x="83" y="77"/>
                  <a:pt x="84" y="77"/>
                </a:cubicBezTo>
                <a:cubicBezTo>
                  <a:pt x="94" y="70"/>
                  <a:pt x="104" y="62"/>
                  <a:pt x="114" y="57"/>
                </a:cubicBezTo>
                <a:cubicBezTo>
                  <a:pt x="116" y="56"/>
                  <a:pt x="116" y="56"/>
                  <a:pt x="117" y="55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52" y="38"/>
                  <a:pt x="167" y="32"/>
                  <a:pt x="186" y="26"/>
                </a:cubicBezTo>
                <a:cubicBezTo>
                  <a:pt x="195" y="23"/>
                  <a:pt x="205" y="20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2" y="18"/>
                  <a:pt x="210" y="18"/>
                  <a:pt x="207" y="18"/>
                </a:cubicBezTo>
                <a:cubicBezTo>
                  <a:pt x="204" y="18"/>
                  <a:pt x="204" y="18"/>
                  <a:pt x="199" y="18"/>
                </a:cubicBezTo>
                <a:cubicBezTo>
                  <a:pt x="195" y="18"/>
                  <a:pt x="196" y="18"/>
                  <a:pt x="192" y="18"/>
                </a:cubicBezTo>
                <a:cubicBezTo>
                  <a:pt x="192" y="18"/>
                  <a:pt x="188" y="18"/>
                  <a:pt x="187" y="18"/>
                </a:cubicBezTo>
                <a:cubicBezTo>
                  <a:pt x="187" y="18"/>
                  <a:pt x="188" y="18"/>
                  <a:pt x="187" y="18"/>
                </a:cubicBezTo>
                <a:cubicBezTo>
                  <a:pt x="184" y="18"/>
                  <a:pt x="174" y="19"/>
                  <a:pt x="168" y="19"/>
                </a:cubicBezTo>
                <a:cubicBezTo>
                  <a:pt x="161" y="20"/>
                  <a:pt x="153" y="21"/>
                  <a:pt x="145" y="22"/>
                </a:cubicBezTo>
                <a:cubicBezTo>
                  <a:pt x="153" y="20"/>
                  <a:pt x="159" y="19"/>
                  <a:pt x="161" y="19"/>
                </a:cubicBezTo>
                <a:cubicBezTo>
                  <a:pt x="157" y="19"/>
                  <a:pt x="151" y="20"/>
                  <a:pt x="146" y="20"/>
                </a:cubicBezTo>
                <a:cubicBezTo>
                  <a:pt x="137" y="22"/>
                  <a:pt x="137" y="22"/>
                  <a:pt x="137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0" y="23"/>
                  <a:pt x="128" y="23"/>
                  <a:pt x="127" y="24"/>
                </a:cubicBezTo>
                <a:cubicBezTo>
                  <a:pt x="127" y="24"/>
                  <a:pt x="127" y="24"/>
                  <a:pt x="127" y="24"/>
                </a:cubicBezTo>
                <a:cubicBezTo>
                  <a:pt x="125" y="24"/>
                  <a:pt x="123" y="25"/>
                  <a:pt x="122" y="25"/>
                </a:cubicBezTo>
                <a:cubicBezTo>
                  <a:pt x="125" y="24"/>
                  <a:pt x="128" y="23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7" y="21"/>
                  <a:pt x="142" y="21"/>
                  <a:pt x="147" y="20"/>
                </a:cubicBezTo>
                <a:cubicBezTo>
                  <a:pt x="156" y="19"/>
                  <a:pt x="166" y="18"/>
                  <a:pt x="173" y="17"/>
                </a:cubicBezTo>
                <a:cubicBezTo>
                  <a:pt x="182" y="16"/>
                  <a:pt x="187" y="16"/>
                  <a:pt x="182" y="15"/>
                </a:cubicBezTo>
                <a:cubicBezTo>
                  <a:pt x="171" y="16"/>
                  <a:pt x="161" y="17"/>
                  <a:pt x="150" y="18"/>
                </a:cubicBezTo>
                <a:cubicBezTo>
                  <a:pt x="148" y="18"/>
                  <a:pt x="146" y="18"/>
                  <a:pt x="149" y="18"/>
                </a:cubicBezTo>
                <a:cubicBezTo>
                  <a:pt x="171" y="14"/>
                  <a:pt x="197" y="13"/>
                  <a:pt x="216" y="13"/>
                </a:cubicBezTo>
                <a:cubicBezTo>
                  <a:pt x="226" y="14"/>
                  <a:pt x="226" y="14"/>
                  <a:pt x="226" y="14"/>
                </a:cubicBezTo>
                <a:cubicBezTo>
                  <a:pt x="231" y="13"/>
                  <a:pt x="231" y="13"/>
                  <a:pt x="231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07" y="12"/>
                  <a:pt x="190" y="11"/>
                  <a:pt x="167" y="13"/>
                </a:cubicBezTo>
                <a:cubicBezTo>
                  <a:pt x="164" y="13"/>
                  <a:pt x="161" y="13"/>
                  <a:pt x="158" y="14"/>
                </a:cubicBezTo>
                <a:cubicBezTo>
                  <a:pt x="151" y="14"/>
                  <a:pt x="140" y="16"/>
                  <a:pt x="131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29" y="18"/>
                  <a:pt x="127" y="19"/>
                  <a:pt x="126" y="19"/>
                </a:cubicBezTo>
                <a:cubicBezTo>
                  <a:pt x="127" y="18"/>
                  <a:pt x="128" y="18"/>
                  <a:pt x="129" y="18"/>
                </a:cubicBezTo>
                <a:cubicBezTo>
                  <a:pt x="130" y="18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8" y="16"/>
                  <a:pt x="142" y="15"/>
                  <a:pt x="146" y="15"/>
                </a:cubicBezTo>
                <a:cubicBezTo>
                  <a:pt x="155" y="13"/>
                  <a:pt x="164" y="12"/>
                  <a:pt x="172" y="12"/>
                </a:cubicBezTo>
                <a:cubicBezTo>
                  <a:pt x="175" y="11"/>
                  <a:pt x="175" y="11"/>
                  <a:pt x="169" y="11"/>
                </a:cubicBezTo>
                <a:cubicBezTo>
                  <a:pt x="171" y="11"/>
                  <a:pt x="172" y="11"/>
                  <a:pt x="174" y="11"/>
                </a:cubicBezTo>
                <a:cubicBezTo>
                  <a:pt x="174" y="11"/>
                  <a:pt x="174" y="11"/>
                  <a:pt x="173" y="11"/>
                </a:cubicBezTo>
                <a:cubicBezTo>
                  <a:pt x="182" y="10"/>
                  <a:pt x="183" y="10"/>
                  <a:pt x="192" y="10"/>
                </a:cubicBezTo>
                <a:cubicBezTo>
                  <a:pt x="194" y="10"/>
                  <a:pt x="194" y="9"/>
                  <a:pt x="193" y="9"/>
                </a:cubicBezTo>
                <a:cubicBezTo>
                  <a:pt x="186" y="10"/>
                  <a:pt x="179" y="10"/>
                  <a:pt x="172" y="10"/>
                </a:cubicBezTo>
                <a:cubicBezTo>
                  <a:pt x="168" y="11"/>
                  <a:pt x="165" y="11"/>
                  <a:pt x="162" y="12"/>
                </a:cubicBezTo>
                <a:cubicBezTo>
                  <a:pt x="160" y="12"/>
                  <a:pt x="160" y="12"/>
                  <a:pt x="158" y="12"/>
                </a:cubicBezTo>
                <a:cubicBezTo>
                  <a:pt x="156" y="12"/>
                  <a:pt x="153" y="13"/>
                  <a:pt x="151" y="13"/>
                </a:cubicBezTo>
                <a:cubicBezTo>
                  <a:pt x="146" y="13"/>
                  <a:pt x="146" y="13"/>
                  <a:pt x="146" y="13"/>
                </a:cubicBezTo>
                <a:cubicBezTo>
                  <a:pt x="141" y="14"/>
                  <a:pt x="137" y="15"/>
                  <a:pt x="133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29" y="16"/>
                  <a:pt x="129" y="16"/>
                </a:cubicBezTo>
                <a:cubicBezTo>
                  <a:pt x="129" y="16"/>
                  <a:pt x="128" y="16"/>
                  <a:pt x="128" y="16"/>
                </a:cubicBezTo>
                <a:cubicBezTo>
                  <a:pt x="128" y="16"/>
                  <a:pt x="128" y="16"/>
                  <a:pt x="129" y="16"/>
                </a:cubicBezTo>
                <a:cubicBezTo>
                  <a:pt x="129" y="16"/>
                  <a:pt x="129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48" y="12"/>
                  <a:pt x="156" y="11"/>
                  <a:pt x="163" y="11"/>
                </a:cubicBezTo>
                <a:cubicBezTo>
                  <a:pt x="165" y="10"/>
                  <a:pt x="162" y="10"/>
                  <a:pt x="160" y="10"/>
                </a:cubicBezTo>
                <a:cubicBezTo>
                  <a:pt x="156" y="11"/>
                  <a:pt x="152" y="11"/>
                  <a:pt x="148" y="12"/>
                </a:cubicBezTo>
                <a:cubicBezTo>
                  <a:pt x="146" y="12"/>
                  <a:pt x="149" y="12"/>
                  <a:pt x="147" y="12"/>
                </a:cubicBezTo>
                <a:cubicBezTo>
                  <a:pt x="142" y="13"/>
                  <a:pt x="137" y="14"/>
                  <a:pt x="132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8" y="15"/>
                  <a:pt x="129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7" y="16"/>
                  <a:pt x="126" y="15"/>
                  <a:pt x="125" y="16"/>
                </a:cubicBezTo>
                <a:cubicBezTo>
                  <a:pt x="125" y="15"/>
                  <a:pt x="126" y="15"/>
                  <a:pt x="127" y="15"/>
                </a:cubicBezTo>
                <a:cubicBezTo>
                  <a:pt x="128" y="15"/>
                  <a:pt x="127" y="15"/>
                  <a:pt x="127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9" y="15"/>
                  <a:pt x="129" y="14"/>
                  <a:pt x="129" y="14"/>
                </a:cubicBezTo>
                <a:cubicBezTo>
                  <a:pt x="129" y="14"/>
                  <a:pt x="129" y="14"/>
                  <a:pt x="130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40" y="12"/>
                  <a:pt x="143" y="11"/>
                  <a:pt x="149" y="11"/>
                </a:cubicBezTo>
                <a:cubicBezTo>
                  <a:pt x="150" y="10"/>
                  <a:pt x="150" y="10"/>
                  <a:pt x="153" y="10"/>
                </a:cubicBezTo>
                <a:cubicBezTo>
                  <a:pt x="154" y="9"/>
                  <a:pt x="149" y="10"/>
                  <a:pt x="152" y="9"/>
                </a:cubicBezTo>
                <a:cubicBezTo>
                  <a:pt x="155" y="9"/>
                  <a:pt x="152" y="10"/>
                  <a:pt x="154" y="9"/>
                </a:cubicBezTo>
                <a:cubicBezTo>
                  <a:pt x="157" y="9"/>
                  <a:pt x="158" y="9"/>
                  <a:pt x="160" y="8"/>
                </a:cubicBezTo>
                <a:cubicBezTo>
                  <a:pt x="167" y="8"/>
                  <a:pt x="174" y="7"/>
                  <a:pt x="182" y="7"/>
                </a:cubicBezTo>
                <a:cubicBezTo>
                  <a:pt x="184" y="6"/>
                  <a:pt x="178" y="7"/>
                  <a:pt x="181" y="6"/>
                </a:cubicBezTo>
                <a:cubicBezTo>
                  <a:pt x="184" y="6"/>
                  <a:pt x="194" y="6"/>
                  <a:pt x="197" y="5"/>
                </a:cubicBezTo>
                <a:cubicBezTo>
                  <a:pt x="205" y="5"/>
                  <a:pt x="210" y="5"/>
                  <a:pt x="219" y="6"/>
                </a:cubicBezTo>
                <a:cubicBezTo>
                  <a:pt x="223" y="6"/>
                  <a:pt x="220" y="5"/>
                  <a:pt x="221" y="5"/>
                </a:cubicBezTo>
                <a:cubicBezTo>
                  <a:pt x="227" y="5"/>
                  <a:pt x="231" y="6"/>
                  <a:pt x="237" y="6"/>
                </a:cubicBezTo>
                <a:cubicBezTo>
                  <a:pt x="241" y="6"/>
                  <a:pt x="248" y="7"/>
                  <a:pt x="254" y="7"/>
                </a:cubicBezTo>
                <a:cubicBezTo>
                  <a:pt x="254" y="7"/>
                  <a:pt x="250" y="7"/>
                  <a:pt x="247" y="6"/>
                </a:cubicBezTo>
                <a:cubicBezTo>
                  <a:pt x="249" y="6"/>
                  <a:pt x="255" y="7"/>
                  <a:pt x="257" y="8"/>
                </a:cubicBezTo>
                <a:cubicBezTo>
                  <a:pt x="259" y="8"/>
                  <a:pt x="262" y="8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6" y="8"/>
                  <a:pt x="269" y="8"/>
                  <a:pt x="271" y="8"/>
                </a:cubicBezTo>
                <a:cubicBezTo>
                  <a:pt x="280" y="6"/>
                  <a:pt x="288" y="5"/>
                  <a:pt x="299" y="5"/>
                </a:cubicBezTo>
                <a:cubicBezTo>
                  <a:pt x="306" y="4"/>
                  <a:pt x="313" y="3"/>
                  <a:pt x="322" y="3"/>
                </a:cubicBezTo>
                <a:cubicBezTo>
                  <a:pt x="327" y="2"/>
                  <a:pt x="332" y="2"/>
                  <a:pt x="336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52" y="2"/>
                  <a:pt x="352" y="2"/>
                  <a:pt x="352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2"/>
                </a:cubicBezTo>
                <a:cubicBezTo>
                  <a:pt x="356" y="1"/>
                  <a:pt x="358" y="2"/>
                  <a:pt x="359" y="1"/>
                </a:cubicBezTo>
                <a:cubicBezTo>
                  <a:pt x="359" y="1"/>
                  <a:pt x="359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1" y="1"/>
                  <a:pt x="362" y="1"/>
                  <a:pt x="363" y="1"/>
                </a:cubicBezTo>
                <a:cubicBezTo>
                  <a:pt x="363" y="0"/>
                  <a:pt x="363" y="0"/>
                  <a:pt x="363" y="0"/>
                </a:cubicBezTo>
                <a:cubicBezTo>
                  <a:pt x="364" y="0"/>
                  <a:pt x="364" y="1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1"/>
                  <a:pt x="369" y="2"/>
                  <a:pt x="370" y="2"/>
                </a:cubicBezTo>
                <a:cubicBezTo>
                  <a:pt x="370" y="2"/>
                  <a:pt x="370" y="2"/>
                  <a:pt x="371" y="2"/>
                </a:cubicBezTo>
                <a:cubicBezTo>
                  <a:pt x="372" y="2"/>
                  <a:pt x="373" y="3"/>
                  <a:pt x="374" y="4"/>
                </a:cubicBezTo>
                <a:cubicBezTo>
                  <a:pt x="374" y="4"/>
                  <a:pt x="374" y="4"/>
                  <a:pt x="374" y="4"/>
                </a:cubicBezTo>
                <a:cubicBezTo>
                  <a:pt x="374" y="4"/>
                  <a:pt x="375" y="5"/>
                  <a:pt x="375" y="5"/>
                </a:cubicBezTo>
                <a:cubicBezTo>
                  <a:pt x="375" y="5"/>
                  <a:pt x="376" y="5"/>
                  <a:pt x="376" y="6"/>
                </a:cubicBezTo>
                <a:cubicBezTo>
                  <a:pt x="376" y="6"/>
                  <a:pt x="376" y="7"/>
                  <a:pt x="376" y="7"/>
                </a:cubicBezTo>
                <a:cubicBezTo>
                  <a:pt x="377" y="7"/>
                  <a:pt x="377" y="8"/>
                  <a:pt x="377" y="8"/>
                </a:cubicBezTo>
                <a:cubicBezTo>
                  <a:pt x="377" y="9"/>
                  <a:pt x="377" y="10"/>
                  <a:pt x="378" y="10"/>
                </a:cubicBezTo>
                <a:cubicBezTo>
                  <a:pt x="378" y="11"/>
                  <a:pt x="378" y="13"/>
                  <a:pt x="378" y="14"/>
                </a:cubicBezTo>
                <a:cubicBezTo>
                  <a:pt x="378" y="14"/>
                  <a:pt x="378" y="14"/>
                  <a:pt x="378" y="14"/>
                </a:cubicBezTo>
                <a:cubicBezTo>
                  <a:pt x="377" y="15"/>
                  <a:pt x="377" y="16"/>
                  <a:pt x="377" y="17"/>
                </a:cubicBezTo>
                <a:cubicBezTo>
                  <a:pt x="377" y="17"/>
                  <a:pt x="377" y="17"/>
                  <a:pt x="377" y="17"/>
                </a:cubicBezTo>
                <a:cubicBezTo>
                  <a:pt x="376" y="17"/>
                  <a:pt x="376" y="18"/>
                  <a:pt x="376" y="18"/>
                </a:cubicBezTo>
                <a:cubicBezTo>
                  <a:pt x="374" y="19"/>
                  <a:pt x="374" y="20"/>
                  <a:pt x="372" y="21"/>
                </a:cubicBezTo>
                <a:cubicBezTo>
                  <a:pt x="372" y="21"/>
                  <a:pt x="372" y="21"/>
                  <a:pt x="372" y="21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3"/>
                  <a:pt x="369" y="23"/>
                  <a:pt x="368" y="23"/>
                </a:cubicBezTo>
                <a:cubicBezTo>
                  <a:pt x="368" y="23"/>
                  <a:pt x="368" y="23"/>
                  <a:pt x="367" y="23"/>
                </a:cubicBezTo>
                <a:cubicBezTo>
                  <a:pt x="367" y="23"/>
                  <a:pt x="366" y="23"/>
                  <a:pt x="366" y="24"/>
                </a:cubicBezTo>
                <a:cubicBezTo>
                  <a:pt x="365" y="24"/>
                  <a:pt x="365" y="23"/>
                  <a:pt x="364" y="23"/>
                </a:cubicBezTo>
                <a:cubicBezTo>
                  <a:pt x="364" y="23"/>
                  <a:pt x="363" y="24"/>
                  <a:pt x="363" y="24"/>
                </a:cubicBezTo>
                <a:cubicBezTo>
                  <a:pt x="363" y="24"/>
                  <a:pt x="362" y="23"/>
                  <a:pt x="362" y="23"/>
                </a:cubicBezTo>
                <a:cubicBezTo>
                  <a:pt x="361" y="23"/>
                  <a:pt x="361" y="23"/>
                  <a:pt x="361" y="23"/>
                </a:cubicBezTo>
                <a:cubicBezTo>
                  <a:pt x="361" y="22"/>
                  <a:pt x="361" y="22"/>
                  <a:pt x="360" y="22"/>
                </a:cubicBezTo>
                <a:cubicBezTo>
                  <a:pt x="359" y="21"/>
                  <a:pt x="359" y="23"/>
                  <a:pt x="358" y="22"/>
                </a:cubicBezTo>
                <a:cubicBezTo>
                  <a:pt x="358" y="21"/>
                  <a:pt x="356" y="22"/>
                  <a:pt x="356" y="22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41" y="21"/>
                  <a:pt x="332" y="22"/>
                  <a:pt x="325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9" y="24"/>
                  <a:pt x="335" y="26"/>
                  <a:pt x="342" y="29"/>
                </a:cubicBezTo>
                <a:cubicBezTo>
                  <a:pt x="350" y="33"/>
                  <a:pt x="358" y="37"/>
                  <a:pt x="361" y="38"/>
                </a:cubicBezTo>
                <a:cubicBezTo>
                  <a:pt x="364" y="40"/>
                  <a:pt x="360" y="38"/>
                  <a:pt x="362" y="39"/>
                </a:cubicBezTo>
                <a:cubicBezTo>
                  <a:pt x="366" y="41"/>
                  <a:pt x="372" y="45"/>
                  <a:pt x="375" y="46"/>
                </a:cubicBezTo>
                <a:cubicBezTo>
                  <a:pt x="385" y="53"/>
                  <a:pt x="395" y="61"/>
                  <a:pt x="402" y="67"/>
                </a:cubicBezTo>
                <a:cubicBezTo>
                  <a:pt x="404" y="69"/>
                  <a:pt x="407" y="71"/>
                  <a:pt x="408" y="72"/>
                </a:cubicBezTo>
                <a:cubicBezTo>
                  <a:pt x="412" y="75"/>
                  <a:pt x="418" y="82"/>
                  <a:pt x="422" y="87"/>
                </a:cubicBezTo>
                <a:cubicBezTo>
                  <a:pt x="428" y="94"/>
                  <a:pt x="434" y="102"/>
                  <a:pt x="439" y="111"/>
                </a:cubicBezTo>
                <a:cubicBezTo>
                  <a:pt x="444" y="120"/>
                  <a:pt x="448" y="129"/>
                  <a:pt x="450" y="140"/>
                </a:cubicBezTo>
                <a:cubicBezTo>
                  <a:pt x="452" y="150"/>
                  <a:pt x="452" y="161"/>
                  <a:pt x="449" y="171"/>
                </a:cubicBezTo>
                <a:close/>
                <a:moveTo>
                  <a:pt x="178" y="8"/>
                </a:moveTo>
                <a:cubicBezTo>
                  <a:pt x="173" y="8"/>
                  <a:pt x="171" y="8"/>
                  <a:pt x="163" y="9"/>
                </a:cubicBezTo>
                <a:cubicBezTo>
                  <a:pt x="161" y="9"/>
                  <a:pt x="160" y="9"/>
                  <a:pt x="156" y="10"/>
                </a:cubicBezTo>
                <a:cubicBezTo>
                  <a:pt x="155" y="10"/>
                  <a:pt x="146" y="11"/>
                  <a:pt x="146" y="12"/>
                </a:cubicBezTo>
                <a:cubicBezTo>
                  <a:pt x="151" y="11"/>
                  <a:pt x="154" y="11"/>
                  <a:pt x="157" y="10"/>
                </a:cubicBezTo>
                <a:cubicBezTo>
                  <a:pt x="159" y="10"/>
                  <a:pt x="157" y="10"/>
                  <a:pt x="158" y="10"/>
                </a:cubicBezTo>
                <a:cubicBezTo>
                  <a:pt x="163" y="10"/>
                  <a:pt x="172" y="8"/>
                  <a:pt x="179" y="8"/>
                </a:cubicBezTo>
                <a:cubicBezTo>
                  <a:pt x="180" y="8"/>
                  <a:pt x="177" y="8"/>
                  <a:pt x="178" y="8"/>
                </a:cubicBezTo>
                <a:close/>
                <a:moveTo>
                  <a:pt x="180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86" y="8"/>
                  <a:pt x="182" y="7"/>
                  <a:pt x="180" y="8"/>
                </a:cubicBezTo>
                <a:close/>
                <a:moveTo>
                  <a:pt x="218" y="17"/>
                </a:moveTo>
                <a:cubicBezTo>
                  <a:pt x="221" y="16"/>
                  <a:pt x="226" y="15"/>
                  <a:pt x="232" y="14"/>
                </a:cubicBezTo>
                <a:cubicBezTo>
                  <a:pt x="230" y="14"/>
                  <a:pt x="229" y="14"/>
                  <a:pt x="227" y="15"/>
                </a:cubicBezTo>
                <a:cubicBezTo>
                  <a:pt x="224" y="16"/>
                  <a:pt x="221" y="16"/>
                  <a:pt x="218" y="17"/>
                </a:cubicBezTo>
                <a:close/>
                <a:moveTo>
                  <a:pt x="427" y="122"/>
                </a:moveTo>
                <a:cubicBezTo>
                  <a:pt x="421" y="111"/>
                  <a:pt x="412" y="100"/>
                  <a:pt x="403" y="90"/>
                </a:cubicBezTo>
                <a:cubicBezTo>
                  <a:pt x="402" y="89"/>
                  <a:pt x="401" y="88"/>
                  <a:pt x="400" y="86"/>
                </a:cubicBezTo>
                <a:cubicBezTo>
                  <a:pt x="398" y="84"/>
                  <a:pt x="398" y="85"/>
                  <a:pt x="396" y="83"/>
                </a:cubicBezTo>
                <a:cubicBezTo>
                  <a:pt x="394" y="81"/>
                  <a:pt x="395" y="82"/>
                  <a:pt x="394" y="81"/>
                </a:cubicBezTo>
                <a:cubicBezTo>
                  <a:pt x="376" y="64"/>
                  <a:pt x="355" y="52"/>
                  <a:pt x="335" y="43"/>
                </a:cubicBezTo>
                <a:cubicBezTo>
                  <a:pt x="331" y="41"/>
                  <a:pt x="335" y="42"/>
                  <a:pt x="332" y="41"/>
                </a:cubicBezTo>
                <a:cubicBezTo>
                  <a:pt x="320" y="36"/>
                  <a:pt x="302" y="30"/>
                  <a:pt x="286" y="26"/>
                </a:cubicBezTo>
                <a:cubicBezTo>
                  <a:pt x="285" y="26"/>
                  <a:pt x="283" y="26"/>
                  <a:pt x="282" y="25"/>
                </a:cubicBezTo>
                <a:cubicBezTo>
                  <a:pt x="282" y="25"/>
                  <a:pt x="283" y="25"/>
                  <a:pt x="283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68" y="27"/>
                  <a:pt x="253" y="29"/>
                  <a:pt x="240" y="32"/>
                </a:cubicBezTo>
                <a:cubicBezTo>
                  <a:pt x="227" y="34"/>
                  <a:pt x="212" y="38"/>
                  <a:pt x="201" y="41"/>
                </a:cubicBezTo>
                <a:cubicBezTo>
                  <a:pt x="188" y="45"/>
                  <a:pt x="175" y="48"/>
                  <a:pt x="164" y="53"/>
                </a:cubicBezTo>
                <a:cubicBezTo>
                  <a:pt x="156" y="56"/>
                  <a:pt x="150" y="59"/>
                  <a:pt x="143" y="62"/>
                </a:cubicBezTo>
                <a:cubicBezTo>
                  <a:pt x="141" y="63"/>
                  <a:pt x="139" y="64"/>
                  <a:pt x="137" y="65"/>
                </a:cubicBezTo>
                <a:cubicBezTo>
                  <a:pt x="130" y="68"/>
                  <a:pt x="124" y="72"/>
                  <a:pt x="117" y="76"/>
                </a:cubicBezTo>
                <a:cubicBezTo>
                  <a:pt x="111" y="79"/>
                  <a:pt x="106" y="83"/>
                  <a:pt x="100" y="87"/>
                </a:cubicBezTo>
                <a:cubicBezTo>
                  <a:pt x="83" y="99"/>
                  <a:pt x="62" y="117"/>
                  <a:pt x="47" y="136"/>
                </a:cubicBezTo>
                <a:cubicBezTo>
                  <a:pt x="45" y="137"/>
                  <a:pt x="45" y="138"/>
                  <a:pt x="44" y="140"/>
                </a:cubicBezTo>
                <a:cubicBezTo>
                  <a:pt x="34" y="152"/>
                  <a:pt x="26" y="165"/>
                  <a:pt x="22" y="178"/>
                </a:cubicBezTo>
                <a:cubicBezTo>
                  <a:pt x="19" y="186"/>
                  <a:pt x="17" y="195"/>
                  <a:pt x="17" y="205"/>
                </a:cubicBezTo>
                <a:cubicBezTo>
                  <a:pt x="18" y="209"/>
                  <a:pt x="18" y="214"/>
                  <a:pt x="19" y="218"/>
                </a:cubicBezTo>
                <a:cubicBezTo>
                  <a:pt x="21" y="222"/>
                  <a:pt x="22" y="226"/>
                  <a:pt x="25" y="229"/>
                </a:cubicBezTo>
                <a:cubicBezTo>
                  <a:pt x="33" y="241"/>
                  <a:pt x="48" y="249"/>
                  <a:pt x="64" y="254"/>
                </a:cubicBezTo>
                <a:cubicBezTo>
                  <a:pt x="75" y="258"/>
                  <a:pt x="88" y="261"/>
                  <a:pt x="102" y="263"/>
                </a:cubicBezTo>
                <a:cubicBezTo>
                  <a:pt x="106" y="263"/>
                  <a:pt x="111" y="264"/>
                  <a:pt x="116" y="265"/>
                </a:cubicBezTo>
                <a:cubicBezTo>
                  <a:pt x="122" y="265"/>
                  <a:pt x="129" y="266"/>
                  <a:pt x="136" y="266"/>
                </a:cubicBezTo>
                <a:cubicBezTo>
                  <a:pt x="149" y="267"/>
                  <a:pt x="161" y="268"/>
                  <a:pt x="173" y="268"/>
                </a:cubicBezTo>
                <a:cubicBezTo>
                  <a:pt x="185" y="268"/>
                  <a:pt x="196" y="268"/>
                  <a:pt x="208" y="268"/>
                </a:cubicBezTo>
                <a:cubicBezTo>
                  <a:pt x="212" y="267"/>
                  <a:pt x="216" y="267"/>
                  <a:pt x="220" y="267"/>
                </a:cubicBezTo>
                <a:cubicBezTo>
                  <a:pt x="223" y="267"/>
                  <a:pt x="226" y="266"/>
                  <a:pt x="228" y="266"/>
                </a:cubicBezTo>
                <a:cubicBezTo>
                  <a:pt x="242" y="265"/>
                  <a:pt x="260" y="262"/>
                  <a:pt x="276" y="259"/>
                </a:cubicBezTo>
                <a:cubicBezTo>
                  <a:pt x="298" y="254"/>
                  <a:pt x="318" y="249"/>
                  <a:pt x="341" y="240"/>
                </a:cubicBezTo>
                <a:cubicBezTo>
                  <a:pt x="358" y="233"/>
                  <a:pt x="377" y="227"/>
                  <a:pt x="393" y="217"/>
                </a:cubicBezTo>
                <a:cubicBezTo>
                  <a:pt x="403" y="210"/>
                  <a:pt x="412" y="202"/>
                  <a:pt x="420" y="192"/>
                </a:cubicBezTo>
                <a:cubicBezTo>
                  <a:pt x="428" y="182"/>
                  <a:pt x="433" y="171"/>
                  <a:pt x="435" y="160"/>
                </a:cubicBezTo>
                <a:cubicBezTo>
                  <a:pt x="436" y="147"/>
                  <a:pt x="433" y="134"/>
                  <a:pt x="427" y="122"/>
                </a:cubicBezTo>
                <a:close/>
                <a:moveTo>
                  <a:pt x="122" y="17"/>
                </a:moveTo>
                <a:cubicBezTo>
                  <a:pt x="122" y="17"/>
                  <a:pt x="123" y="17"/>
                  <a:pt x="123" y="16"/>
                </a:cubicBezTo>
                <a:cubicBezTo>
                  <a:pt x="123" y="17"/>
                  <a:pt x="122" y="16"/>
                  <a:pt x="122" y="17"/>
                </a:cubicBezTo>
                <a:close/>
                <a:moveTo>
                  <a:pt x="123" y="16"/>
                </a:moveTo>
                <a:cubicBezTo>
                  <a:pt x="124" y="16"/>
                  <a:pt x="124" y="16"/>
                  <a:pt x="124" y="16"/>
                </a:cubicBezTo>
                <a:cubicBezTo>
                  <a:pt x="124" y="16"/>
                  <a:pt x="123" y="16"/>
                  <a:pt x="123" y="16"/>
                </a:cubicBezTo>
                <a:close/>
                <a:moveTo>
                  <a:pt x="123" y="20"/>
                </a:moveTo>
                <a:cubicBezTo>
                  <a:pt x="123" y="19"/>
                  <a:pt x="123" y="19"/>
                  <a:pt x="123" y="19"/>
                </a:cubicBezTo>
                <a:cubicBezTo>
                  <a:pt x="123" y="19"/>
                  <a:pt x="122" y="19"/>
                  <a:pt x="123" y="20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3" y="19"/>
                </a:cubicBezTo>
                <a:cubicBezTo>
                  <a:pt x="123" y="19"/>
                  <a:pt x="123" y="19"/>
                  <a:pt x="124" y="19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lose/>
                <a:moveTo>
                  <a:pt x="124" y="17"/>
                </a:moveTo>
                <a:cubicBezTo>
                  <a:pt x="124" y="17"/>
                  <a:pt x="124" y="17"/>
                  <a:pt x="124" y="17"/>
                </a:cubicBezTo>
                <a:cubicBezTo>
                  <a:pt x="124" y="17"/>
                  <a:pt x="124" y="17"/>
                  <a:pt x="124" y="17"/>
                </a:cubicBezTo>
                <a:close/>
                <a:moveTo>
                  <a:pt x="240" y="4"/>
                </a:moveTo>
                <a:cubicBezTo>
                  <a:pt x="239" y="4"/>
                  <a:pt x="235" y="3"/>
                  <a:pt x="234" y="4"/>
                </a:cubicBezTo>
                <a:cubicBezTo>
                  <a:pt x="236" y="4"/>
                  <a:pt x="240" y="4"/>
                  <a:pt x="240" y="4"/>
                </a:cubicBezTo>
                <a:close/>
                <a:moveTo>
                  <a:pt x="248" y="5"/>
                </a:moveTo>
                <a:cubicBezTo>
                  <a:pt x="246" y="5"/>
                  <a:pt x="245" y="5"/>
                  <a:pt x="242" y="5"/>
                </a:cubicBezTo>
                <a:cubicBezTo>
                  <a:pt x="242" y="5"/>
                  <a:pt x="247" y="5"/>
                  <a:pt x="248" y="5"/>
                </a:cubicBezTo>
                <a:close/>
                <a:moveTo>
                  <a:pt x="217" y="5"/>
                </a:moveTo>
                <a:cubicBezTo>
                  <a:pt x="215" y="5"/>
                  <a:pt x="212" y="5"/>
                  <a:pt x="211" y="5"/>
                </a:cubicBezTo>
                <a:cubicBezTo>
                  <a:pt x="213" y="5"/>
                  <a:pt x="216" y="5"/>
                  <a:pt x="217" y="5"/>
                </a:cubicBezTo>
                <a:close/>
                <a:moveTo>
                  <a:pt x="123" y="22"/>
                </a:moveTo>
                <a:cubicBezTo>
                  <a:pt x="123" y="22"/>
                  <a:pt x="124" y="23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3" y="22"/>
                  <a:pt x="123" y="22"/>
                </a:cubicBezTo>
                <a:close/>
                <a:moveTo>
                  <a:pt x="125" y="24"/>
                </a:moveTo>
                <a:cubicBezTo>
                  <a:pt x="124" y="24"/>
                  <a:pt x="124" y="24"/>
                  <a:pt x="124" y="24"/>
                </a:cubicBezTo>
                <a:cubicBezTo>
                  <a:pt x="124" y="24"/>
                  <a:pt x="125" y="24"/>
                  <a:pt x="125" y="24"/>
                </a:cubicBezTo>
                <a:close/>
                <a:moveTo>
                  <a:pt x="124" y="16"/>
                </a:moveTo>
                <a:cubicBezTo>
                  <a:pt x="124" y="16"/>
                  <a:pt x="125" y="16"/>
                  <a:pt x="125" y="16"/>
                </a:cubicBezTo>
                <a:cubicBezTo>
                  <a:pt x="125" y="16"/>
                  <a:pt x="124" y="16"/>
                  <a:pt x="124" y="16"/>
                </a:cubicBezTo>
                <a:close/>
                <a:moveTo>
                  <a:pt x="197" y="3"/>
                </a:moveTo>
                <a:cubicBezTo>
                  <a:pt x="201" y="3"/>
                  <a:pt x="205" y="3"/>
                  <a:pt x="207" y="3"/>
                </a:cubicBezTo>
                <a:cubicBezTo>
                  <a:pt x="203" y="3"/>
                  <a:pt x="198" y="3"/>
                  <a:pt x="197" y="3"/>
                </a:cubicBezTo>
                <a:close/>
                <a:moveTo>
                  <a:pt x="125" y="19"/>
                </a:moveTo>
                <a:cubicBezTo>
                  <a:pt x="125" y="19"/>
                  <a:pt x="124" y="19"/>
                  <a:pt x="124" y="19"/>
                </a:cubicBezTo>
                <a:cubicBezTo>
                  <a:pt x="124" y="19"/>
                  <a:pt x="125" y="19"/>
                  <a:pt x="125" y="19"/>
                </a:cubicBezTo>
                <a:close/>
                <a:moveTo>
                  <a:pt x="159" y="12"/>
                </a:moveTo>
                <a:cubicBezTo>
                  <a:pt x="158" y="12"/>
                  <a:pt x="156" y="13"/>
                  <a:pt x="154" y="13"/>
                </a:cubicBezTo>
                <a:cubicBezTo>
                  <a:pt x="152" y="13"/>
                  <a:pt x="140" y="15"/>
                  <a:pt x="141" y="15"/>
                </a:cubicBezTo>
                <a:cubicBezTo>
                  <a:pt x="148" y="13"/>
                  <a:pt x="159" y="13"/>
                  <a:pt x="165" y="12"/>
                </a:cubicBezTo>
                <a:cubicBezTo>
                  <a:pt x="163" y="12"/>
                  <a:pt x="161" y="12"/>
                  <a:pt x="159" y="12"/>
                </a:cubicBezTo>
                <a:close/>
                <a:moveTo>
                  <a:pt x="161" y="18"/>
                </a:moveTo>
                <a:cubicBezTo>
                  <a:pt x="164" y="17"/>
                  <a:pt x="174" y="16"/>
                  <a:pt x="179" y="16"/>
                </a:cubicBezTo>
                <a:cubicBezTo>
                  <a:pt x="173" y="16"/>
                  <a:pt x="167" y="17"/>
                  <a:pt x="161" y="18"/>
                </a:cubicBezTo>
                <a:close/>
                <a:moveTo>
                  <a:pt x="120" y="28"/>
                </a:moveTo>
                <a:cubicBezTo>
                  <a:pt x="119" y="29"/>
                  <a:pt x="119" y="29"/>
                  <a:pt x="120" y="28"/>
                </a:cubicBezTo>
                <a:close/>
                <a:moveTo>
                  <a:pt x="188" y="18"/>
                </a:moveTo>
                <a:cubicBezTo>
                  <a:pt x="188" y="18"/>
                  <a:pt x="187" y="18"/>
                  <a:pt x="187" y="18"/>
                </a:cubicBezTo>
                <a:cubicBezTo>
                  <a:pt x="187" y="18"/>
                  <a:pt x="187" y="18"/>
                  <a:pt x="188" y="18"/>
                </a:cubicBezTo>
                <a:close/>
                <a:moveTo>
                  <a:pt x="127" y="16"/>
                </a:moveTo>
                <a:cubicBezTo>
                  <a:pt x="127" y="16"/>
                  <a:pt x="127" y="17"/>
                  <a:pt x="127" y="17"/>
                </a:cubicBezTo>
                <a:cubicBezTo>
                  <a:pt x="127" y="17"/>
                  <a:pt x="127" y="16"/>
                  <a:pt x="127" y="16"/>
                </a:cubicBezTo>
                <a:close/>
                <a:moveTo>
                  <a:pt x="125" y="25"/>
                </a:moveTo>
                <a:cubicBezTo>
                  <a:pt x="125" y="25"/>
                  <a:pt x="125" y="25"/>
                  <a:pt x="125" y="25"/>
                </a:cubicBezTo>
                <a:cubicBezTo>
                  <a:pt x="125" y="25"/>
                  <a:pt x="125" y="25"/>
                  <a:pt x="125" y="25"/>
                </a:cubicBezTo>
                <a:close/>
                <a:moveTo>
                  <a:pt x="119" y="19"/>
                </a:moveTo>
                <a:cubicBezTo>
                  <a:pt x="119" y="19"/>
                  <a:pt x="119" y="19"/>
                  <a:pt x="119" y="19"/>
                </a:cubicBezTo>
                <a:cubicBezTo>
                  <a:pt x="120" y="18"/>
                  <a:pt x="121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7"/>
                  <a:pt x="123" y="18"/>
                  <a:pt x="123" y="17"/>
                </a:cubicBezTo>
                <a:cubicBezTo>
                  <a:pt x="122" y="18"/>
                  <a:pt x="121" y="18"/>
                  <a:pt x="120" y="18"/>
                </a:cubicBezTo>
                <a:cubicBezTo>
                  <a:pt x="120" y="18"/>
                  <a:pt x="120" y="18"/>
                  <a:pt x="120" y="18"/>
                </a:cubicBezTo>
                <a:cubicBezTo>
                  <a:pt x="119" y="19"/>
                  <a:pt x="118" y="18"/>
                  <a:pt x="118" y="19"/>
                </a:cubicBezTo>
                <a:cubicBezTo>
                  <a:pt x="118" y="19"/>
                  <a:pt x="119" y="19"/>
                  <a:pt x="119" y="19"/>
                </a:cubicBezTo>
                <a:close/>
                <a:moveTo>
                  <a:pt x="316" y="36"/>
                </a:moveTo>
                <a:cubicBezTo>
                  <a:pt x="315" y="35"/>
                  <a:pt x="312" y="35"/>
                  <a:pt x="312" y="35"/>
                </a:cubicBezTo>
                <a:cubicBezTo>
                  <a:pt x="314" y="35"/>
                  <a:pt x="315" y="36"/>
                  <a:pt x="316" y="36"/>
                </a:cubicBezTo>
                <a:close/>
                <a:moveTo>
                  <a:pt x="132" y="26"/>
                </a:moveTo>
                <a:cubicBezTo>
                  <a:pt x="134" y="26"/>
                  <a:pt x="134" y="26"/>
                  <a:pt x="134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6"/>
                  <a:pt x="121" y="25"/>
                  <a:pt x="121" y="25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5"/>
                  <a:pt x="121" y="25"/>
                  <a:pt x="121" y="25"/>
                </a:cubicBezTo>
                <a:close/>
                <a:moveTo>
                  <a:pt x="122" y="19"/>
                </a:moveTo>
                <a:cubicBezTo>
                  <a:pt x="122" y="19"/>
                  <a:pt x="122" y="19"/>
                  <a:pt x="122" y="19"/>
                </a:cubicBezTo>
                <a:cubicBezTo>
                  <a:pt x="122" y="19"/>
                  <a:pt x="122" y="19"/>
                  <a:pt x="122" y="19"/>
                </a:cubicBezTo>
                <a:close/>
                <a:moveTo>
                  <a:pt x="121" y="23"/>
                </a:moveTo>
                <a:cubicBezTo>
                  <a:pt x="122" y="23"/>
                  <a:pt x="122" y="22"/>
                  <a:pt x="121" y="23"/>
                </a:cubicBezTo>
                <a:close/>
                <a:moveTo>
                  <a:pt x="121" y="26"/>
                </a:moveTo>
                <a:cubicBezTo>
                  <a:pt x="121" y="26"/>
                  <a:pt x="121" y="26"/>
                  <a:pt x="121" y="26"/>
                </a:cubicBezTo>
                <a:cubicBezTo>
                  <a:pt x="121" y="26"/>
                  <a:pt x="121" y="26"/>
                  <a:pt x="121" y="26"/>
                </a:cubicBezTo>
                <a:close/>
                <a:moveTo>
                  <a:pt x="122" y="18"/>
                </a:moveTo>
                <a:cubicBezTo>
                  <a:pt x="122" y="18"/>
                  <a:pt x="122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8"/>
                  <a:pt x="122" y="18"/>
                  <a:pt x="122" y="18"/>
                </a:cubicBezTo>
                <a:close/>
                <a:moveTo>
                  <a:pt x="121" y="29"/>
                </a:moveTo>
                <a:cubicBezTo>
                  <a:pt x="121" y="29"/>
                  <a:pt x="121" y="29"/>
                  <a:pt x="121" y="28"/>
                </a:cubicBezTo>
                <a:cubicBezTo>
                  <a:pt x="121" y="28"/>
                  <a:pt x="121" y="28"/>
                  <a:pt x="121" y="29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6085" y="2976514"/>
            <a:ext cx="21145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b="1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cs typeface="B Titr" panose="00000700000000000000" pitchFamily="2" charset="-78"/>
              </a:rPr>
              <a:t>با تشکر</a:t>
            </a:r>
          </a:p>
        </p:txBody>
      </p:sp>
    </p:spTree>
    <p:extLst>
      <p:ext uri="{BB962C8B-B14F-4D97-AF65-F5344CB8AC3E}">
        <p14:creationId xmlns:p14="http://schemas.microsoft.com/office/powerpoint/2010/main" val="1812677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30" y="169263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2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912615"/>
              </p:ext>
            </p:extLst>
          </p:nvPr>
        </p:nvGraphicFramePr>
        <p:xfrm>
          <a:off x="3049053" y="1994444"/>
          <a:ext cx="6076950" cy="2377440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1869440">
                  <a:extLst>
                    <a:ext uri="{9D8B030D-6E8A-4147-A177-3AD203B41FA5}">
                      <a16:colId xmlns:a16="http://schemas.microsoft.com/office/drawing/2014/main" val="2662067144"/>
                    </a:ext>
                  </a:extLst>
                </a:gridCol>
                <a:gridCol w="4207510">
                  <a:extLst>
                    <a:ext uri="{9D8B030D-6E8A-4147-A177-3AD203B41FA5}">
                      <a16:colId xmlns:a16="http://schemas.microsoft.com/office/drawing/2014/main" val="42091148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cs typeface="B Compset" panose="00000400000000000000" pitchFamily="2" charset="-78"/>
                        </a:rPr>
                        <a:t>نام شرکت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2  Nazanin"/>
                        <a:ea typeface="Times New Roman" panose="02020603050405020304" pitchFamily="18" charset="0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996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حوزه فعالیت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2172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نام مدیرعامل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4096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نوع شرکت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2  Nazanin"/>
                        <a:ea typeface="Times New Roman" panose="02020603050405020304" pitchFamily="18" charset="0"/>
                        <a:cs typeface="B Jalal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637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دانش بنیان و نوع آن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223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شماره ثبت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1631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شناسه ملی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37780"/>
                  </a:ext>
                </a:extLst>
              </a:tr>
              <a:tr h="10867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آدرس دفتر اصلی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1610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تلفن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4147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پست الکترونیکی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717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آدرس سایت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225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گردش مالی سالانه (سال گذشته)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138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Compset" panose="00000400000000000000" pitchFamily="2" charset="-78"/>
                        </a:rPr>
                        <a:t>تعداد بیمه شدگان (سال گذشته)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Compset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269593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377768" y="1497561"/>
            <a:ext cx="32287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اطلاعات عمومی شرکت متقاضی</a:t>
            </a:r>
            <a:endParaRPr lang="fa-IR" sz="2000" dirty="0"/>
          </a:p>
        </p:txBody>
      </p:sp>
      <p:sp>
        <p:nvSpPr>
          <p:cNvPr id="8" name="Freeform 505"/>
          <p:cNvSpPr>
            <a:spLocks noEditPoints="1"/>
          </p:cNvSpPr>
          <p:nvPr/>
        </p:nvSpPr>
        <p:spPr bwMode="auto">
          <a:xfrm>
            <a:off x="4255123" y="269494"/>
            <a:ext cx="2232248" cy="1057582"/>
          </a:xfrm>
          <a:custGeom>
            <a:avLst/>
            <a:gdLst>
              <a:gd name="T0" fmla="*/ 123 w 452"/>
              <a:gd name="T1" fmla="*/ 17 h 285"/>
              <a:gd name="T2" fmla="*/ 335 w 452"/>
              <a:gd name="T3" fmla="*/ 260 h 285"/>
              <a:gd name="T4" fmla="*/ 115 w 452"/>
              <a:gd name="T5" fmla="*/ 281 h 285"/>
              <a:gd name="T6" fmla="*/ 2 w 452"/>
              <a:gd name="T7" fmla="*/ 219 h 285"/>
              <a:gd name="T8" fmla="*/ 82 w 452"/>
              <a:gd name="T9" fmla="*/ 78 h 285"/>
              <a:gd name="T10" fmla="*/ 215 w 452"/>
              <a:gd name="T11" fmla="*/ 18 h 285"/>
              <a:gd name="T12" fmla="*/ 192 w 452"/>
              <a:gd name="T13" fmla="*/ 18 h 285"/>
              <a:gd name="T14" fmla="*/ 146 w 452"/>
              <a:gd name="T15" fmla="*/ 20 h 285"/>
              <a:gd name="T16" fmla="*/ 127 w 452"/>
              <a:gd name="T17" fmla="*/ 24 h 285"/>
              <a:gd name="T18" fmla="*/ 133 w 452"/>
              <a:gd name="T19" fmla="*/ 22 h 285"/>
              <a:gd name="T20" fmla="*/ 216 w 452"/>
              <a:gd name="T21" fmla="*/ 13 h 285"/>
              <a:gd name="T22" fmla="*/ 131 w 452"/>
              <a:gd name="T23" fmla="*/ 18 h 285"/>
              <a:gd name="T24" fmla="*/ 130 w 452"/>
              <a:gd name="T25" fmla="*/ 17 h 285"/>
              <a:gd name="T26" fmla="*/ 174 w 452"/>
              <a:gd name="T27" fmla="*/ 11 h 285"/>
              <a:gd name="T28" fmla="*/ 158 w 452"/>
              <a:gd name="T29" fmla="*/ 12 h 285"/>
              <a:gd name="T30" fmla="*/ 130 w 452"/>
              <a:gd name="T31" fmla="*/ 16 h 285"/>
              <a:gd name="T32" fmla="*/ 130 w 452"/>
              <a:gd name="T33" fmla="*/ 16 h 285"/>
              <a:gd name="T34" fmla="*/ 160 w 452"/>
              <a:gd name="T35" fmla="*/ 10 h 285"/>
              <a:gd name="T36" fmla="*/ 129 w 452"/>
              <a:gd name="T37" fmla="*/ 15 h 285"/>
              <a:gd name="T38" fmla="*/ 125 w 452"/>
              <a:gd name="T39" fmla="*/ 16 h 285"/>
              <a:gd name="T40" fmla="*/ 135 w 452"/>
              <a:gd name="T41" fmla="*/ 13 h 285"/>
              <a:gd name="T42" fmla="*/ 182 w 452"/>
              <a:gd name="T43" fmla="*/ 7 h 285"/>
              <a:gd name="T44" fmla="*/ 254 w 452"/>
              <a:gd name="T45" fmla="*/ 7 h 285"/>
              <a:gd name="T46" fmla="*/ 271 w 452"/>
              <a:gd name="T47" fmla="*/ 8 h 285"/>
              <a:gd name="T48" fmla="*/ 354 w 452"/>
              <a:gd name="T49" fmla="*/ 2 h 285"/>
              <a:gd name="T50" fmla="*/ 360 w 452"/>
              <a:gd name="T51" fmla="*/ 0 h 285"/>
              <a:gd name="T52" fmla="*/ 367 w 452"/>
              <a:gd name="T53" fmla="*/ 1 h 285"/>
              <a:gd name="T54" fmla="*/ 376 w 452"/>
              <a:gd name="T55" fmla="*/ 6 h 285"/>
              <a:gd name="T56" fmla="*/ 377 w 452"/>
              <a:gd name="T57" fmla="*/ 17 h 285"/>
              <a:gd name="T58" fmla="*/ 368 w 452"/>
              <a:gd name="T59" fmla="*/ 23 h 285"/>
              <a:gd name="T60" fmla="*/ 361 w 452"/>
              <a:gd name="T61" fmla="*/ 23 h 285"/>
              <a:gd name="T62" fmla="*/ 354 w 452"/>
              <a:gd name="T63" fmla="*/ 21 h 285"/>
              <a:gd name="T64" fmla="*/ 342 w 452"/>
              <a:gd name="T65" fmla="*/ 29 h 285"/>
              <a:gd name="T66" fmla="*/ 422 w 452"/>
              <a:gd name="T67" fmla="*/ 87 h 285"/>
              <a:gd name="T68" fmla="*/ 156 w 452"/>
              <a:gd name="T69" fmla="*/ 10 h 285"/>
              <a:gd name="T70" fmla="*/ 180 w 452"/>
              <a:gd name="T71" fmla="*/ 8 h 285"/>
              <a:gd name="T72" fmla="*/ 218 w 452"/>
              <a:gd name="T73" fmla="*/ 17 h 285"/>
              <a:gd name="T74" fmla="*/ 335 w 452"/>
              <a:gd name="T75" fmla="*/ 43 h 285"/>
              <a:gd name="T76" fmla="*/ 282 w 452"/>
              <a:gd name="T77" fmla="*/ 25 h 285"/>
              <a:gd name="T78" fmla="*/ 137 w 452"/>
              <a:gd name="T79" fmla="*/ 65 h 285"/>
              <a:gd name="T80" fmla="*/ 17 w 452"/>
              <a:gd name="T81" fmla="*/ 205 h 285"/>
              <a:gd name="T82" fmla="*/ 136 w 452"/>
              <a:gd name="T83" fmla="*/ 266 h 285"/>
              <a:gd name="T84" fmla="*/ 341 w 452"/>
              <a:gd name="T85" fmla="*/ 240 h 285"/>
              <a:gd name="T86" fmla="*/ 123 w 452"/>
              <a:gd name="T87" fmla="*/ 16 h 285"/>
              <a:gd name="T88" fmla="*/ 123 w 452"/>
              <a:gd name="T89" fmla="*/ 19 h 285"/>
              <a:gd name="T90" fmla="*/ 124 w 452"/>
              <a:gd name="T91" fmla="*/ 19 h 285"/>
              <a:gd name="T92" fmla="*/ 124 w 452"/>
              <a:gd name="T93" fmla="*/ 17 h 285"/>
              <a:gd name="T94" fmla="*/ 248 w 452"/>
              <a:gd name="T95" fmla="*/ 5 h 285"/>
              <a:gd name="T96" fmla="*/ 124 w 452"/>
              <a:gd name="T97" fmla="*/ 22 h 285"/>
              <a:gd name="T98" fmla="*/ 123 w 452"/>
              <a:gd name="T99" fmla="*/ 22 h 285"/>
              <a:gd name="T100" fmla="*/ 124 w 452"/>
              <a:gd name="T101" fmla="*/ 16 h 285"/>
              <a:gd name="T102" fmla="*/ 125 w 452"/>
              <a:gd name="T103" fmla="*/ 19 h 285"/>
              <a:gd name="T104" fmla="*/ 161 w 452"/>
              <a:gd name="T105" fmla="*/ 18 h 285"/>
              <a:gd name="T106" fmla="*/ 187 w 452"/>
              <a:gd name="T107" fmla="*/ 18 h 285"/>
              <a:gd name="T108" fmla="*/ 125 w 452"/>
              <a:gd name="T109" fmla="*/ 25 h 285"/>
              <a:gd name="T110" fmla="*/ 123 w 452"/>
              <a:gd name="T111" fmla="*/ 17 h 285"/>
              <a:gd name="T112" fmla="*/ 312 w 452"/>
              <a:gd name="T113" fmla="*/ 35 h 285"/>
              <a:gd name="T114" fmla="*/ 131 w 452"/>
              <a:gd name="T115" fmla="*/ 26 h 285"/>
              <a:gd name="T116" fmla="*/ 121 w 452"/>
              <a:gd name="T117" fmla="*/ 25 h 285"/>
              <a:gd name="T118" fmla="*/ 121 w 452"/>
              <a:gd name="T119" fmla="*/ 23 h 285"/>
              <a:gd name="T120" fmla="*/ 121 w 452"/>
              <a:gd name="T121" fmla="*/ 1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285">
                <a:moveTo>
                  <a:pt x="126" y="23"/>
                </a:moveTo>
                <a:cubicBezTo>
                  <a:pt x="126" y="24"/>
                  <a:pt x="125" y="23"/>
                  <a:pt x="125" y="24"/>
                </a:cubicBezTo>
                <a:cubicBezTo>
                  <a:pt x="125" y="23"/>
                  <a:pt x="125" y="23"/>
                  <a:pt x="126" y="23"/>
                </a:cubicBezTo>
                <a:close/>
                <a:moveTo>
                  <a:pt x="123" y="17"/>
                </a:moveTo>
                <a:cubicBezTo>
                  <a:pt x="123" y="17"/>
                  <a:pt x="123" y="17"/>
                  <a:pt x="123" y="17"/>
                </a:cubicBezTo>
                <a:cubicBezTo>
                  <a:pt x="123" y="17"/>
                  <a:pt x="123" y="17"/>
                  <a:pt x="123" y="17"/>
                </a:cubicBezTo>
                <a:cubicBezTo>
                  <a:pt x="124" y="17"/>
                  <a:pt x="123" y="17"/>
                  <a:pt x="123" y="17"/>
                </a:cubicBezTo>
                <a:close/>
                <a:moveTo>
                  <a:pt x="449" y="171"/>
                </a:moveTo>
                <a:cubicBezTo>
                  <a:pt x="446" y="182"/>
                  <a:pt x="441" y="191"/>
                  <a:pt x="435" y="199"/>
                </a:cubicBezTo>
                <a:cubicBezTo>
                  <a:pt x="423" y="216"/>
                  <a:pt x="407" y="229"/>
                  <a:pt x="389" y="238"/>
                </a:cubicBezTo>
                <a:cubicBezTo>
                  <a:pt x="380" y="243"/>
                  <a:pt x="370" y="246"/>
                  <a:pt x="361" y="250"/>
                </a:cubicBezTo>
                <a:cubicBezTo>
                  <a:pt x="353" y="253"/>
                  <a:pt x="344" y="257"/>
                  <a:pt x="335" y="260"/>
                </a:cubicBezTo>
                <a:cubicBezTo>
                  <a:pt x="317" y="266"/>
                  <a:pt x="296" y="272"/>
                  <a:pt x="278" y="276"/>
                </a:cubicBezTo>
                <a:cubicBezTo>
                  <a:pt x="273" y="277"/>
                  <a:pt x="268" y="278"/>
                  <a:pt x="262" y="279"/>
                </a:cubicBezTo>
                <a:cubicBezTo>
                  <a:pt x="250" y="281"/>
                  <a:pt x="236" y="283"/>
                  <a:pt x="223" y="284"/>
                </a:cubicBezTo>
                <a:cubicBezTo>
                  <a:pt x="210" y="285"/>
                  <a:pt x="197" y="285"/>
                  <a:pt x="186" y="285"/>
                </a:cubicBezTo>
                <a:cubicBezTo>
                  <a:pt x="170" y="285"/>
                  <a:pt x="152" y="285"/>
                  <a:pt x="135" y="283"/>
                </a:cubicBezTo>
                <a:cubicBezTo>
                  <a:pt x="128" y="283"/>
                  <a:pt x="121" y="282"/>
                  <a:pt x="115" y="281"/>
                </a:cubicBezTo>
                <a:cubicBezTo>
                  <a:pt x="112" y="281"/>
                  <a:pt x="109" y="281"/>
                  <a:pt x="106" y="281"/>
                </a:cubicBezTo>
                <a:cubicBezTo>
                  <a:pt x="95" y="279"/>
                  <a:pt x="83" y="277"/>
                  <a:pt x="72" y="274"/>
                </a:cubicBezTo>
                <a:cubicBezTo>
                  <a:pt x="65" y="272"/>
                  <a:pt x="60" y="271"/>
                  <a:pt x="54" y="269"/>
                </a:cubicBezTo>
                <a:cubicBezTo>
                  <a:pt x="45" y="265"/>
                  <a:pt x="34" y="260"/>
                  <a:pt x="23" y="252"/>
                </a:cubicBezTo>
                <a:cubicBezTo>
                  <a:pt x="18" y="248"/>
                  <a:pt x="14" y="243"/>
                  <a:pt x="10" y="238"/>
                </a:cubicBezTo>
                <a:cubicBezTo>
                  <a:pt x="6" y="232"/>
                  <a:pt x="3" y="226"/>
                  <a:pt x="2" y="219"/>
                </a:cubicBezTo>
                <a:cubicBezTo>
                  <a:pt x="0" y="213"/>
                  <a:pt x="0" y="206"/>
                  <a:pt x="0" y="200"/>
                </a:cubicBezTo>
                <a:cubicBezTo>
                  <a:pt x="0" y="197"/>
                  <a:pt x="0" y="194"/>
                  <a:pt x="1" y="190"/>
                </a:cubicBezTo>
                <a:cubicBezTo>
                  <a:pt x="2" y="179"/>
                  <a:pt x="7" y="165"/>
                  <a:pt x="13" y="155"/>
                </a:cubicBezTo>
                <a:cubicBezTo>
                  <a:pt x="15" y="150"/>
                  <a:pt x="18" y="145"/>
                  <a:pt x="22" y="140"/>
                </a:cubicBezTo>
                <a:cubicBezTo>
                  <a:pt x="29" y="129"/>
                  <a:pt x="37" y="119"/>
                  <a:pt x="44" y="112"/>
                </a:cubicBezTo>
                <a:cubicBezTo>
                  <a:pt x="53" y="102"/>
                  <a:pt x="69" y="88"/>
                  <a:pt x="82" y="78"/>
                </a:cubicBezTo>
                <a:cubicBezTo>
                  <a:pt x="83" y="77"/>
                  <a:pt x="83" y="77"/>
                  <a:pt x="84" y="77"/>
                </a:cubicBezTo>
                <a:cubicBezTo>
                  <a:pt x="94" y="70"/>
                  <a:pt x="104" y="62"/>
                  <a:pt x="114" y="57"/>
                </a:cubicBezTo>
                <a:cubicBezTo>
                  <a:pt x="116" y="56"/>
                  <a:pt x="116" y="56"/>
                  <a:pt x="117" y="55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52" y="38"/>
                  <a:pt x="167" y="32"/>
                  <a:pt x="186" y="26"/>
                </a:cubicBezTo>
                <a:cubicBezTo>
                  <a:pt x="195" y="23"/>
                  <a:pt x="205" y="20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2" y="18"/>
                  <a:pt x="210" y="18"/>
                  <a:pt x="207" y="18"/>
                </a:cubicBezTo>
                <a:cubicBezTo>
                  <a:pt x="204" y="18"/>
                  <a:pt x="204" y="18"/>
                  <a:pt x="199" y="18"/>
                </a:cubicBezTo>
                <a:cubicBezTo>
                  <a:pt x="195" y="18"/>
                  <a:pt x="196" y="18"/>
                  <a:pt x="192" y="18"/>
                </a:cubicBezTo>
                <a:cubicBezTo>
                  <a:pt x="192" y="18"/>
                  <a:pt x="188" y="18"/>
                  <a:pt x="187" y="18"/>
                </a:cubicBezTo>
                <a:cubicBezTo>
                  <a:pt x="187" y="18"/>
                  <a:pt x="188" y="18"/>
                  <a:pt x="187" y="18"/>
                </a:cubicBezTo>
                <a:cubicBezTo>
                  <a:pt x="184" y="18"/>
                  <a:pt x="174" y="19"/>
                  <a:pt x="168" y="19"/>
                </a:cubicBezTo>
                <a:cubicBezTo>
                  <a:pt x="161" y="20"/>
                  <a:pt x="153" y="21"/>
                  <a:pt x="145" y="22"/>
                </a:cubicBezTo>
                <a:cubicBezTo>
                  <a:pt x="153" y="20"/>
                  <a:pt x="159" y="19"/>
                  <a:pt x="161" y="19"/>
                </a:cubicBezTo>
                <a:cubicBezTo>
                  <a:pt x="157" y="19"/>
                  <a:pt x="151" y="20"/>
                  <a:pt x="146" y="20"/>
                </a:cubicBezTo>
                <a:cubicBezTo>
                  <a:pt x="137" y="22"/>
                  <a:pt x="137" y="22"/>
                  <a:pt x="137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0" y="23"/>
                  <a:pt x="128" y="23"/>
                  <a:pt x="127" y="24"/>
                </a:cubicBezTo>
                <a:cubicBezTo>
                  <a:pt x="127" y="24"/>
                  <a:pt x="127" y="24"/>
                  <a:pt x="127" y="24"/>
                </a:cubicBezTo>
                <a:cubicBezTo>
                  <a:pt x="125" y="24"/>
                  <a:pt x="123" y="25"/>
                  <a:pt x="122" y="25"/>
                </a:cubicBezTo>
                <a:cubicBezTo>
                  <a:pt x="125" y="24"/>
                  <a:pt x="128" y="23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7" y="21"/>
                  <a:pt x="142" y="21"/>
                  <a:pt x="147" y="20"/>
                </a:cubicBezTo>
                <a:cubicBezTo>
                  <a:pt x="156" y="19"/>
                  <a:pt x="166" y="18"/>
                  <a:pt x="173" y="17"/>
                </a:cubicBezTo>
                <a:cubicBezTo>
                  <a:pt x="182" y="16"/>
                  <a:pt x="187" y="16"/>
                  <a:pt x="182" y="15"/>
                </a:cubicBezTo>
                <a:cubicBezTo>
                  <a:pt x="171" y="16"/>
                  <a:pt x="161" y="17"/>
                  <a:pt x="150" y="18"/>
                </a:cubicBezTo>
                <a:cubicBezTo>
                  <a:pt x="148" y="18"/>
                  <a:pt x="146" y="18"/>
                  <a:pt x="149" y="18"/>
                </a:cubicBezTo>
                <a:cubicBezTo>
                  <a:pt x="171" y="14"/>
                  <a:pt x="197" y="13"/>
                  <a:pt x="216" y="13"/>
                </a:cubicBezTo>
                <a:cubicBezTo>
                  <a:pt x="226" y="14"/>
                  <a:pt x="226" y="14"/>
                  <a:pt x="226" y="14"/>
                </a:cubicBezTo>
                <a:cubicBezTo>
                  <a:pt x="231" y="13"/>
                  <a:pt x="231" y="13"/>
                  <a:pt x="231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07" y="12"/>
                  <a:pt x="190" y="11"/>
                  <a:pt x="167" y="13"/>
                </a:cubicBezTo>
                <a:cubicBezTo>
                  <a:pt x="164" y="13"/>
                  <a:pt x="161" y="13"/>
                  <a:pt x="158" y="14"/>
                </a:cubicBezTo>
                <a:cubicBezTo>
                  <a:pt x="151" y="14"/>
                  <a:pt x="140" y="16"/>
                  <a:pt x="131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29" y="18"/>
                  <a:pt x="127" y="19"/>
                  <a:pt x="126" y="19"/>
                </a:cubicBezTo>
                <a:cubicBezTo>
                  <a:pt x="127" y="18"/>
                  <a:pt x="128" y="18"/>
                  <a:pt x="129" y="18"/>
                </a:cubicBezTo>
                <a:cubicBezTo>
                  <a:pt x="130" y="18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8" y="16"/>
                  <a:pt x="142" y="15"/>
                  <a:pt x="146" y="15"/>
                </a:cubicBezTo>
                <a:cubicBezTo>
                  <a:pt x="155" y="13"/>
                  <a:pt x="164" y="12"/>
                  <a:pt x="172" y="12"/>
                </a:cubicBezTo>
                <a:cubicBezTo>
                  <a:pt x="175" y="11"/>
                  <a:pt x="175" y="11"/>
                  <a:pt x="169" y="11"/>
                </a:cubicBezTo>
                <a:cubicBezTo>
                  <a:pt x="171" y="11"/>
                  <a:pt x="172" y="11"/>
                  <a:pt x="174" y="11"/>
                </a:cubicBezTo>
                <a:cubicBezTo>
                  <a:pt x="174" y="11"/>
                  <a:pt x="174" y="11"/>
                  <a:pt x="173" y="11"/>
                </a:cubicBezTo>
                <a:cubicBezTo>
                  <a:pt x="182" y="10"/>
                  <a:pt x="183" y="10"/>
                  <a:pt x="192" y="10"/>
                </a:cubicBezTo>
                <a:cubicBezTo>
                  <a:pt x="194" y="10"/>
                  <a:pt x="194" y="9"/>
                  <a:pt x="193" y="9"/>
                </a:cubicBezTo>
                <a:cubicBezTo>
                  <a:pt x="186" y="10"/>
                  <a:pt x="179" y="10"/>
                  <a:pt x="172" y="10"/>
                </a:cubicBezTo>
                <a:cubicBezTo>
                  <a:pt x="168" y="11"/>
                  <a:pt x="165" y="11"/>
                  <a:pt x="162" y="12"/>
                </a:cubicBezTo>
                <a:cubicBezTo>
                  <a:pt x="160" y="12"/>
                  <a:pt x="160" y="12"/>
                  <a:pt x="158" y="12"/>
                </a:cubicBezTo>
                <a:cubicBezTo>
                  <a:pt x="156" y="12"/>
                  <a:pt x="153" y="13"/>
                  <a:pt x="151" y="13"/>
                </a:cubicBezTo>
                <a:cubicBezTo>
                  <a:pt x="146" y="13"/>
                  <a:pt x="146" y="13"/>
                  <a:pt x="146" y="13"/>
                </a:cubicBezTo>
                <a:cubicBezTo>
                  <a:pt x="141" y="14"/>
                  <a:pt x="137" y="15"/>
                  <a:pt x="133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29" y="16"/>
                  <a:pt x="129" y="16"/>
                </a:cubicBezTo>
                <a:cubicBezTo>
                  <a:pt x="129" y="16"/>
                  <a:pt x="128" y="16"/>
                  <a:pt x="128" y="16"/>
                </a:cubicBezTo>
                <a:cubicBezTo>
                  <a:pt x="128" y="16"/>
                  <a:pt x="128" y="16"/>
                  <a:pt x="129" y="16"/>
                </a:cubicBezTo>
                <a:cubicBezTo>
                  <a:pt x="129" y="16"/>
                  <a:pt x="129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48" y="12"/>
                  <a:pt x="156" y="11"/>
                  <a:pt x="163" y="11"/>
                </a:cubicBezTo>
                <a:cubicBezTo>
                  <a:pt x="165" y="10"/>
                  <a:pt x="162" y="10"/>
                  <a:pt x="160" y="10"/>
                </a:cubicBezTo>
                <a:cubicBezTo>
                  <a:pt x="156" y="11"/>
                  <a:pt x="152" y="11"/>
                  <a:pt x="148" y="12"/>
                </a:cubicBezTo>
                <a:cubicBezTo>
                  <a:pt x="146" y="12"/>
                  <a:pt x="149" y="12"/>
                  <a:pt x="147" y="12"/>
                </a:cubicBezTo>
                <a:cubicBezTo>
                  <a:pt x="142" y="13"/>
                  <a:pt x="137" y="14"/>
                  <a:pt x="132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8" y="15"/>
                  <a:pt x="129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7" y="16"/>
                  <a:pt x="126" y="15"/>
                  <a:pt x="125" y="16"/>
                </a:cubicBezTo>
                <a:cubicBezTo>
                  <a:pt x="125" y="15"/>
                  <a:pt x="126" y="15"/>
                  <a:pt x="127" y="15"/>
                </a:cubicBezTo>
                <a:cubicBezTo>
                  <a:pt x="128" y="15"/>
                  <a:pt x="127" y="15"/>
                  <a:pt x="127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9" y="15"/>
                  <a:pt x="129" y="14"/>
                  <a:pt x="129" y="14"/>
                </a:cubicBezTo>
                <a:cubicBezTo>
                  <a:pt x="129" y="14"/>
                  <a:pt x="129" y="14"/>
                  <a:pt x="130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40" y="12"/>
                  <a:pt x="143" y="11"/>
                  <a:pt x="149" y="11"/>
                </a:cubicBezTo>
                <a:cubicBezTo>
                  <a:pt x="150" y="10"/>
                  <a:pt x="150" y="10"/>
                  <a:pt x="153" y="10"/>
                </a:cubicBezTo>
                <a:cubicBezTo>
                  <a:pt x="154" y="9"/>
                  <a:pt x="149" y="10"/>
                  <a:pt x="152" y="9"/>
                </a:cubicBezTo>
                <a:cubicBezTo>
                  <a:pt x="155" y="9"/>
                  <a:pt x="152" y="10"/>
                  <a:pt x="154" y="9"/>
                </a:cubicBezTo>
                <a:cubicBezTo>
                  <a:pt x="157" y="9"/>
                  <a:pt x="158" y="9"/>
                  <a:pt x="160" y="8"/>
                </a:cubicBezTo>
                <a:cubicBezTo>
                  <a:pt x="167" y="8"/>
                  <a:pt x="174" y="7"/>
                  <a:pt x="182" y="7"/>
                </a:cubicBezTo>
                <a:cubicBezTo>
                  <a:pt x="184" y="6"/>
                  <a:pt x="178" y="7"/>
                  <a:pt x="181" y="6"/>
                </a:cubicBezTo>
                <a:cubicBezTo>
                  <a:pt x="184" y="6"/>
                  <a:pt x="194" y="6"/>
                  <a:pt x="197" y="5"/>
                </a:cubicBezTo>
                <a:cubicBezTo>
                  <a:pt x="205" y="5"/>
                  <a:pt x="210" y="5"/>
                  <a:pt x="219" y="6"/>
                </a:cubicBezTo>
                <a:cubicBezTo>
                  <a:pt x="223" y="6"/>
                  <a:pt x="220" y="5"/>
                  <a:pt x="221" y="5"/>
                </a:cubicBezTo>
                <a:cubicBezTo>
                  <a:pt x="227" y="5"/>
                  <a:pt x="231" y="6"/>
                  <a:pt x="237" y="6"/>
                </a:cubicBezTo>
                <a:cubicBezTo>
                  <a:pt x="241" y="6"/>
                  <a:pt x="248" y="7"/>
                  <a:pt x="254" y="7"/>
                </a:cubicBezTo>
                <a:cubicBezTo>
                  <a:pt x="254" y="7"/>
                  <a:pt x="250" y="7"/>
                  <a:pt x="247" y="6"/>
                </a:cubicBezTo>
                <a:cubicBezTo>
                  <a:pt x="249" y="6"/>
                  <a:pt x="255" y="7"/>
                  <a:pt x="257" y="8"/>
                </a:cubicBezTo>
                <a:cubicBezTo>
                  <a:pt x="259" y="8"/>
                  <a:pt x="262" y="8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6" y="8"/>
                  <a:pt x="269" y="8"/>
                  <a:pt x="271" y="8"/>
                </a:cubicBezTo>
                <a:cubicBezTo>
                  <a:pt x="280" y="6"/>
                  <a:pt x="288" y="5"/>
                  <a:pt x="299" y="5"/>
                </a:cubicBezTo>
                <a:cubicBezTo>
                  <a:pt x="306" y="4"/>
                  <a:pt x="313" y="3"/>
                  <a:pt x="322" y="3"/>
                </a:cubicBezTo>
                <a:cubicBezTo>
                  <a:pt x="327" y="2"/>
                  <a:pt x="332" y="2"/>
                  <a:pt x="336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52" y="2"/>
                  <a:pt x="352" y="2"/>
                  <a:pt x="352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2"/>
                </a:cubicBezTo>
                <a:cubicBezTo>
                  <a:pt x="356" y="1"/>
                  <a:pt x="358" y="2"/>
                  <a:pt x="359" y="1"/>
                </a:cubicBezTo>
                <a:cubicBezTo>
                  <a:pt x="359" y="1"/>
                  <a:pt x="359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1" y="1"/>
                  <a:pt x="362" y="1"/>
                  <a:pt x="363" y="1"/>
                </a:cubicBezTo>
                <a:cubicBezTo>
                  <a:pt x="363" y="0"/>
                  <a:pt x="363" y="0"/>
                  <a:pt x="363" y="0"/>
                </a:cubicBezTo>
                <a:cubicBezTo>
                  <a:pt x="364" y="0"/>
                  <a:pt x="364" y="1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1"/>
                  <a:pt x="369" y="2"/>
                  <a:pt x="370" y="2"/>
                </a:cubicBezTo>
                <a:cubicBezTo>
                  <a:pt x="370" y="2"/>
                  <a:pt x="370" y="2"/>
                  <a:pt x="371" y="2"/>
                </a:cubicBezTo>
                <a:cubicBezTo>
                  <a:pt x="372" y="2"/>
                  <a:pt x="373" y="3"/>
                  <a:pt x="374" y="4"/>
                </a:cubicBezTo>
                <a:cubicBezTo>
                  <a:pt x="374" y="4"/>
                  <a:pt x="374" y="4"/>
                  <a:pt x="374" y="4"/>
                </a:cubicBezTo>
                <a:cubicBezTo>
                  <a:pt x="374" y="4"/>
                  <a:pt x="375" y="5"/>
                  <a:pt x="375" y="5"/>
                </a:cubicBezTo>
                <a:cubicBezTo>
                  <a:pt x="375" y="5"/>
                  <a:pt x="376" y="5"/>
                  <a:pt x="376" y="6"/>
                </a:cubicBezTo>
                <a:cubicBezTo>
                  <a:pt x="376" y="6"/>
                  <a:pt x="376" y="7"/>
                  <a:pt x="376" y="7"/>
                </a:cubicBezTo>
                <a:cubicBezTo>
                  <a:pt x="377" y="7"/>
                  <a:pt x="377" y="8"/>
                  <a:pt x="377" y="8"/>
                </a:cubicBezTo>
                <a:cubicBezTo>
                  <a:pt x="377" y="9"/>
                  <a:pt x="377" y="10"/>
                  <a:pt x="378" y="10"/>
                </a:cubicBezTo>
                <a:cubicBezTo>
                  <a:pt x="378" y="11"/>
                  <a:pt x="378" y="13"/>
                  <a:pt x="378" y="14"/>
                </a:cubicBezTo>
                <a:cubicBezTo>
                  <a:pt x="378" y="14"/>
                  <a:pt x="378" y="14"/>
                  <a:pt x="378" y="14"/>
                </a:cubicBezTo>
                <a:cubicBezTo>
                  <a:pt x="377" y="15"/>
                  <a:pt x="377" y="16"/>
                  <a:pt x="377" y="17"/>
                </a:cubicBezTo>
                <a:cubicBezTo>
                  <a:pt x="377" y="17"/>
                  <a:pt x="377" y="17"/>
                  <a:pt x="377" y="17"/>
                </a:cubicBezTo>
                <a:cubicBezTo>
                  <a:pt x="376" y="17"/>
                  <a:pt x="376" y="18"/>
                  <a:pt x="376" y="18"/>
                </a:cubicBezTo>
                <a:cubicBezTo>
                  <a:pt x="374" y="19"/>
                  <a:pt x="374" y="20"/>
                  <a:pt x="372" y="21"/>
                </a:cubicBezTo>
                <a:cubicBezTo>
                  <a:pt x="372" y="21"/>
                  <a:pt x="372" y="21"/>
                  <a:pt x="372" y="21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3"/>
                  <a:pt x="369" y="23"/>
                  <a:pt x="368" y="23"/>
                </a:cubicBezTo>
                <a:cubicBezTo>
                  <a:pt x="368" y="23"/>
                  <a:pt x="368" y="23"/>
                  <a:pt x="367" y="23"/>
                </a:cubicBezTo>
                <a:cubicBezTo>
                  <a:pt x="367" y="23"/>
                  <a:pt x="366" y="23"/>
                  <a:pt x="366" y="24"/>
                </a:cubicBezTo>
                <a:cubicBezTo>
                  <a:pt x="365" y="24"/>
                  <a:pt x="365" y="23"/>
                  <a:pt x="364" y="23"/>
                </a:cubicBezTo>
                <a:cubicBezTo>
                  <a:pt x="364" y="23"/>
                  <a:pt x="363" y="24"/>
                  <a:pt x="363" y="24"/>
                </a:cubicBezTo>
                <a:cubicBezTo>
                  <a:pt x="363" y="24"/>
                  <a:pt x="362" y="23"/>
                  <a:pt x="362" y="23"/>
                </a:cubicBezTo>
                <a:cubicBezTo>
                  <a:pt x="361" y="23"/>
                  <a:pt x="361" y="23"/>
                  <a:pt x="361" y="23"/>
                </a:cubicBezTo>
                <a:cubicBezTo>
                  <a:pt x="361" y="22"/>
                  <a:pt x="361" y="22"/>
                  <a:pt x="360" y="22"/>
                </a:cubicBezTo>
                <a:cubicBezTo>
                  <a:pt x="359" y="21"/>
                  <a:pt x="359" y="23"/>
                  <a:pt x="358" y="22"/>
                </a:cubicBezTo>
                <a:cubicBezTo>
                  <a:pt x="358" y="21"/>
                  <a:pt x="356" y="22"/>
                  <a:pt x="356" y="22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41" y="21"/>
                  <a:pt x="332" y="22"/>
                  <a:pt x="325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9" y="24"/>
                  <a:pt x="335" y="26"/>
                  <a:pt x="342" y="29"/>
                </a:cubicBezTo>
                <a:cubicBezTo>
                  <a:pt x="350" y="33"/>
                  <a:pt x="358" y="37"/>
                  <a:pt x="361" y="38"/>
                </a:cubicBezTo>
                <a:cubicBezTo>
                  <a:pt x="364" y="40"/>
                  <a:pt x="360" y="38"/>
                  <a:pt x="362" y="39"/>
                </a:cubicBezTo>
                <a:cubicBezTo>
                  <a:pt x="366" y="41"/>
                  <a:pt x="372" y="45"/>
                  <a:pt x="375" y="46"/>
                </a:cubicBezTo>
                <a:cubicBezTo>
                  <a:pt x="385" y="53"/>
                  <a:pt x="395" y="61"/>
                  <a:pt x="402" y="67"/>
                </a:cubicBezTo>
                <a:cubicBezTo>
                  <a:pt x="404" y="69"/>
                  <a:pt x="407" y="71"/>
                  <a:pt x="408" y="72"/>
                </a:cubicBezTo>
                <a:cubicBezTo>
                  <a:pt x="412" y="75"/>
                  <a:pt x="418" y="82"/>
                  <a:pt x="422" y="87"/>
                </a:cubicBezTo>
                <a:cubicBezTo>
                  <a:pt x="428" y="94"/>
                  <a:pt x="434" y="102"/>
                  <a:pt x="439" y="111"/>
                </a:cubicBezTo>
                <a:cubicBezTo>
                  <a:pt x="444" y="120"/>
                  <a:pt x="448" y="129"/>
                  <a:pt x="450" y="140"/>
                </a:cubicBezTo>
                <a:cubicBezTo>
                  <a:pt x="452" y="150"/>
                  <a:pt x="452" y="161"/>
                  <a:pt x="449" y="171"/>
                </a:cubicBezTo>
                <a:close/>
                <a:moveTo>
                  <a:pt x="178" y="8"/>
                </a:moveTo>
                <a:cubicBezTo>
                  <a:pt x="173" y="8"/>
                  <a:pt x="171" y="8"/>
                  <a:pt x="163" y="9"/>
                </a:cubicBezTo>
                <a:cubicBezTo>
                  <a:pt x="161" y="9"/>
                  <a:pt x="160" y="9"/>
                  <a:pt x="156" y="10"/>
                </a:cubicBezTo>
                <a:cubicBezTo>
                  <a:pt x="155" y="10"/>
                  <a:pt x="146" y="11"/>
                  <a:pt x="146" y="12"/>
                </a:cubicBezTo>
                <a:cubicBezTo>
                  <a:pt x="151" y="11"/>
                  <a:pt x="154" y="11"/>
                  <a:pt x="157" y="10"/>
                </a:cubicBezTo>
                <a:cubicBezTo>
                  <a:pt x="159" y="10"/>
                  <a:pt x="157" y="10"/>
                  <a:pt x="158" y="10"/>
                </a:cubicBezTo>
                <a:cubicBezTo>
                  <a:pt x="163" y="10"/>
                  <a:pt x="172" y="8"/>
                  <a:pt x="179" y="8"/>
                </a:cubicBezTo>
                <a:cubicBezTo>
                  <a:pt x="180" y="8"/>
                  <a:pt x="177" y="8"/>
                  <a:pt x="178" y="8"/>
                </a:cubicBezTo>
                <a:close/>
                <a:moveTo>
                  <a:pt x="180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86" y="8"/>
                  <a:pt x="182" y="7"/>
                  <a:pt x="180" y="8"/>
                </a:cubicBezTo>
                <a:close/>
                <a:moveTo>
                  <a:pt x="218" y="17"/>
                </a:moveTo>
                <a:cubicBezTo>
                  <a:pt x="221" y="16"/>
                  <a:pt x="226" y="15"/>
                  <a:pt x="232" y="14"/>
                </a:cubicBezTo>
                <a:cubicBezTo>
                  <a:pt x="230" y="14"/>
                  <a:pt x="229" y="14"/>
                  <a:pt x="227" y="15"/>
                </a:cubicBezTo>
                <a:cubicBezTo>
                  <a:pt x="224" y="16"/>
                  <a:pt x="221" y="16"/>
                  <a:pt x="218" y="17"/>
                </a:cubicBezTo>
                <a:close/>
                <a:moveTo>
                  <a:pt x="427" y="122"/>
                </a:moveTo>
                <a:cubicBezTo>
                  <a:pt x="421" y="111"/>
                  <a:pt x="412" y="100"/>
                  <a:pt x="403" y="90"/>
                </a:cubicBezTo>
                <a:cubicBezTo>
                  <a:pt x="402" y="89"/>
                  <a:pt x="401" y="88"/>
                  <a:pt x="400" y="86"/>
                </a:cubicBezTo>
                <a:cubicBezTo>
                  <a:pt x="398" y="84"/>
                  <a:pt x="398" y="85"/>
                  <a:pt x="396" y="83"/>
                </a:cubicBezTo>
                <a:cubicBezTo>
                  <a:pt x="394" y="81"/>
                  <a:pt x="395" y="82"/>
                  <a:pt x="394" y="81"/>
                </a:cubicBezTo>
                <a:cubicBezTo>
                  <a:pt x="376" y="64"/>
                  <a:pt x="355" y="52"/>
                  <a:pt x="335" y="43"/>
                </a:cubicBezTo>
                <a:cubicBezTo>
                  <a:pt x="331" y="41"/>
                  <a:pt x="335" y="42"/>
                  <a:pt x="332" y="41"/>
                </a:cubicBezTo>
                <a:cubicBezTo>
                  <a:pt x="320" y="36"/>
                  <a:pt x="302" y="30"/>
                  <a:pt x="286" y="26"/>
                </a:cubicBezTo>
                <a:cubicBezTo>
                  <a:pt x="285" y="26"/>
                  <a:pt x="283" y="26"/>
                  <a:pt x="282" y="25"/>
                </a:cubicBezTo>
                <a:cubicBezTo>
                  <a:pt x="282" y="25"/>
                  <a:pt x="283" y="25"/>
                  <a:pt x="283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68" y="27"/>
                  <a:pt x="253" y="29"/>
                  <a:pt x="240" y="32"/>
                </a:cubicBezTo>
                <a:cubicBezTo>
                  <a:pt x="227" y="34"/>
                  <a:pt x="212" y="38"/>
                  <a:pt x="201" y="41"/>
                </a:cubicBezTo>
                <a:cubicBezTo>
                  <a:pt x="188" y="45"/>
                  <a:pt x="175" y="48"/>
                  <a:pt x="164" y="53"/>
                </a:cubicBezTo>
                <a:cubicBezTo>
                  <a:pt x="156" y="56"/>
                  <a:pt x="150" y="59"/>
                  <a:pt x="143" y="62"/>
                </a:cubicBezTo>
                <a:cubicBezTo>
                  <a:pt x="141" y="63"/>
                  <a:pt x="139" y="64"/>
                  <a:pt x="137" y="65"/>
                </a:cubicBezTo>
                <a:cubicBezTo>
                  <a:pt x="130" y="68"/>
                  <a:pt x="124" y="72"/>
                  <a:pt x="117" y="76"/>
                </a:cubicBezTo>
                <a:cubicBezTo>
                  <a:pt x="111" y="79"/>
                  <a:pt x="106" y="83"/>
                  <a:pt x="100" y="87"/>
                </a:cubicBezTo>
                <a:cubicBezTo>
                  <a:pt x="83" y="99"/>
                  <a:pt x="62" y="117"/>
                  <a:pt x="47" y="136"/>
                </a:cubicBezTo>
                <a:cubicBezTo>
                  <a:pt x="45" y="137"/>
                  <a:pt x="45" y="138"/>
                  <a:pt x="44" y="140"/>
                </a:cubicBezTo>
                <a:cubicBezTo>
                  <a:pt x="34" y="152"/>
                  <a:pt x="26" y="165"/>
                  <a:pt x="22" y="178"/>
                </a:cubicBezTo>
                <a:cubicBezTo>
                  <a:pt x="19" y="186"/>
                  <a:pt x="17" y="195"/>
                  <a:pt x="17" y="205"/>
                </a:cubicBezTo>
                <a:cubicBezTo>
                  <a:pt x="18" y="209"/>
                  <a:pt x="18" y="214"/>
                  <a:pt x="19" y="218"/>
                </a:cubicBezTo>
                <a:cubicBezTo>
                  <a:pt x="21" y="222"/>
                  <a:pt x="22" y="226"/>
                  <a:pt x="25" y="229"/>
                </a:cubicBezTo>
                <a:cubicBezTo>
                  <a:pt x="33" y="241"/>
                  <a:pt x="48" y="249"/>
                  <a:pt x="64" y="254"/>
                </a:cubicBezTo>
                <a:cubicBezTo>
                  <a:pt x="75" y="258"/>
                  <a:pt x="88" y="261"/>
                  <a:pt x="102" y="263"/>
                </a:cubicBezTo>
                <a:cubicBezTo>
                  <a:pt x="106" y="263"/>
                  <a:pt x="111" y="264"/>
                  <a:pt x="116" y="265"/>
                </a:cubicBezTo>
                <a:cubicBezTo>
                  <a:pt x="122" y="265"/>
                  <a:pt x="129" y="266"/>
                  <a:pt x="136" y="266"/>
                </a:cubicBezTo>
                <a:cubicBezTo>
                  <a:pt x="149" y="267"/>
                  <a:pt x="161" y="268"/>
                  <a:pt x="173" y="268"/>
                </a:cubicBezTo>
                <a:cubicBezTo>
                  <a:pt x="185" y="268"/>
                  <a:pt x="196" y="268"/>
                  <a:pt x="208" y="268"/>
                </a:cubicBezTo>
                <a:cubicBezTo>
                  <a:pt x="212" y="267"/>
                  <a:pt x="216" y="267"/>
                  <a:pt x="220" y="267"/>
                </a:cubicBezTo>
                <a:cubicBezTo>
                  <a:pt x="223" y="267"/>
                  <a:pt x="226" y="266"/>
                  <a:pt x="228" y="266"/>
                </a:cubicBezTo>
                <a:cubicBezTo>
                  <a:pt x="242" y="265"/>
                  <a:pt x="260" y="262"/>
                  <a:pt x="276" y="259"/>
                </a:cubicBezTo>
                <a:cubicBezTo>
                  <a:pt x="298" y="254"/>
                  <a:pt x="318" y="249"/>
                  <a:pt x="341" y="240"/>
                </a:cubicBezTo>
                <a:cubicBezTo>
                  <a:pt x="358" y="233"/>
                  <a:pt x="377" y="227"/>
                  <a:pt x="393" y="217"/>
                </a:cubicBezTo>
                <a:cubicBezTo>
                  <a:pt x="403" y="210"/>
                  <a:pt x="412" y="202"/>
                  <a:pt x="420" y="192"/>
                </a:cubicBezTo>
                <a:cubicBezTo>
                  <a:pt x="428" y="182"/>
                  <a:pt x="433" y="171"/>
                  <a:pt x="435" y="160"/>
                </a:cubicBezTo>
                <a:cubicBezTo>
                  <a:pt x="436" y="147"/>
                  <a:pt x="433" y="134"/>
                  <a:pt x="427" y="122"/>
                </a:cubicBezTo>
                <a:close/>
                <a:moveTo>
                  <a:pt x="122" y="17"/>
                </a:moveTo>
                <a:cubicBezTo>
                  <a:pt x="122" y="17"/>
                  <a:pt x="123" y="17"/>
                  <a:pt x="123" y="16"/>
                </a:cubicBezTo>
                <a:cubicBezTo>
                  <a:pt x="123" y="17"/>
                  <a:pt x="122" y="16"/>
                  <a:pt x="122" y="17"/>
                </a:cubicBezTo>
                <a:close/>
                <a:moveTo>
                  <a:pt x="123" y="16"/>
                </a:moveTo>
                <a:cubicBezTo>
                  <a:pt x="124" y="16"/>
                  <a:pt x="124" y="16"/>
                  <a:pt x="124" y="16"/>
                </a:cubicBezTo>
                <a:cubicBezTo>
                  <a:pt x="124" y="16"/>
                  <a:pt x="123" y="16"/>
                  <a:pt x="123" y="16"/>
                </a:cubicBezTo>
                <a:close/>
                <a:moveTo>
                  <a:pt x="123" y="20"/>
                </a:moveTo>
                <a:cubicBezTo>
                  <a:pt x="123" y="19"/>
                  <a:pt x="123" y="19"/>
                  <a:pt x="123" y="19"/>
                </a:cubicBezTo>
                <a:cubicBezTo>
                  <a:pt x="123" y="19"/>
                  <a:pt x="122" y="19"/>
                  <a:pt x="123" y="20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3" y="19"/>
                </a:cubicBezTo>
                <a:cubicBezTo>
                  <a:pt x="123" y="19"/>
                  <a:pt x="123" y="19"/>
                  <a:pt x="124" y="19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lose/>
                <a:moveTo>
                  <a:pt x="124" y="17"/>
                </a:moveTo>
                <a:cubicBezTo>
                  <a:pt x="124" y="17"/>
                  <a:pt x="124" y="17"/>
                  <a:pt x="124" y="17"/>
                </a:cubicBezTo>
                <a:cubicBezTo>
                  <a:pt x="124" y="17"/>
                  <a:pt x="124" y="17"/>
                  <a:pt x="124" y="17"/>
                </a:cubicBezTo>
                <a:close/>
                <a:moveTo>
                  <a:pt x="240" y="4"/>
                </a:moveTo>
                <a:cubicBezTo>
                  <a:pt x="239" y="4"/>
                  <a:pt x="235" y="3"/>
                  <a:pt x="234" y="4"/>
                </a:cubicBezTo>
                <a:cubicBezTo>
                  <a:pt x="236" y="4"/>
                  <a:pt x="240" y="4"/>
                  <a:pt x="240" y="4"/>
                </a:cubicBezTo>
                <a:close/>
                <a:moveTo>
                  <a:pt x="248" y="5"/>
                </a:moveTo>
                <a:cubicBezTo>
                  <a:pt x="246" y="5"/>
                  <a:pt x="245" y="5"/>
                  <a:pt x="242" y="5"/>
                </a:cubicBezTo>
                <a:cubicBezTo>
                  <a:pt x="242" y="5"/>
                  <a:pt x="247" y="5"/>
                  <a:pt x="248" y="5"/>
                </a:cubicBezTo>
                <a:close/>
                <a:moveTo>
                  <a:pt x="217" y="5"/>
                </a:moveTo>
                <a:cubicBezTo>
                  <a:pt x="215" y="5"/>
                  <a:pt x="212" y="5"/>
                  <a:pt x="211" y="5"/>
                </a:cubicBezTo>
                <a:cubicBezTo>
                  <a:pt x="213" y="5"/>
                  <a:pt x="216" y="5"/>
                  <a:pt x="217" y="5"/>
                </a:cubicBezTo>
                <a:close/>
                <a:moveTo>
                  <a:pt x="123" y="22"/>
                </a:moveTo>
                <a:cubicBezTo>
                  <a:pt x="123" y="22"/>
                  <a:pt x="124" y="23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3" y="22"/>
                  <a:pt x="123" y="22"/>
                </a:cubicBezTo>
                <a:close/>
                <a:moveTo>
                  <a:pt x="125" y="24"/>
                </a:moveTo>
                <a:cubicBezTo>
                  <a:pt x="124" y="24"/>
                  <a:pt x="124" y="24"/>
                  <a:pt x="124" y="24"/>
                </a:cubicBezTo>
                <a:cubicBezTo>
                  <a:pt x="124" y="24"/>
                  <a:pt x="125" y="24"/>
                  <a:pt x="125" y="24"/>
                </a:cubicBezTo>
                <a:close/>
                <a:moveTo>
                  <a:pt x="124" y="16"/>
                </a:moveTo>
                <a:cubicBezTo>
                  <a:pt x="124" y="16"/>
                  <a:pt x="125" y="16"/>
                  <a:pt x="125" y="16"/>
                </a:cubicBezTo>
                <a:cubicBezTo>
                  <a:pt x="125" y="16"/>
                  <a:pt x="124" y="16"/>
                  <a:pt x="124" y="16"/>
                </a:cubicBezTo>
                <a:close/>
                <a:moveTo>
                  <a:pt x="197" y="3"/>
                </a:moveTo>
                <a:cubicBezTo>
                  <a:pt x="201" y="3"/>
                  <a:pt x="205" y="3"/>
                  <a:pt x="207" y="3"/>
                </a:cubicBezTo>
                <a:cubicBezTo>
                  <a:pt x="203" y="3"/>
                  <a:pt x="198" y="3"/>
                  <a:pt x="197" y="3"/>
                </a:cubicBezTo>
                <a:close/>
                <a:moveTo>
                  <a:pt x="125" y="19"/>
                </a:moveTo>
                <a:cubicBezTo>
                  <a:pt x="125" y="19"/>
                  <a:pt x="124" y="19"/>
                  <a:pt x="124" y="19"/>
                </a:cubicBezTo>
                <a:cubicBezTo>
                  <a:pt x="124" y="19"/>
                  <a:pt x="125" y="19"/>
                  <a:pt x="125" y="19"/>
                </a:cubicBezTo>
                <a:close/>
                <a:moveTo>
                  <a:pt x="159" y="12"/>
                </a:moveTo>
                <a:cubicBezTo>
                  <a:pt x="158" y="12"/>
                  <a:pt x="156" y="13"/>
                  <a:pt x="154" y="13"/>
                </a:cubicBezTo>
                <a:cubicBezTo>
                  <a:pt x="152" y="13"/>
                  <a:pt x="140" y="15"/>
                  <a:pt x="141" y="15"/>
                </a:cubicBezTo>
                <a:cubicBezTo>
                  <a:pt x="148" y="13"/>
                  <a:pt x="159" y="13"/>
                  <a:pt x="165" y="12"/>
                </a:cubicBezTo>
                <a:cubicBezTo>
                  <a:pt x="163" y="12"/>
                  <a:pt x="161" y="12"/>
                  <a:pt x="159" y="12"/>
                </a:cubicBezTo>
                <a:close/>
                <a:moveTo>
                  <a:pt x="161" y="18"/>
                </a:moveTo>
                <a:cubicBezTo>
                  <a:pt x="164" y="17"/>
                  <a:pt x="174" y="16"/>
                  <a:pt x="179" y="16"/>
                </a:cubicBezTo>
                <a:cubicBezTo>
                  <a:pt x="173" y="16"/>
                  <a:pt x="167" y="17"/>
                  <a:pt x="161" y="18"/>
                </a:cubicBezTo>
                <a:close/>
                <a:moveTo>
                  <a:pt x="120" y="28"/>
                </a:moveTo>
                <a:cubicBezTo>
                  <a:pt x="119" y="29"/>
                  <a:pt x="119" y="29"/>
                  <a:pt x="120" y="28"/>
                </a:cubicBezTo>
                <a:close/>
                <a:moveTo>
                  <a:pt x="188" y="18"/>
                </a:moveTo>
                <a:cubicBezTo>
                  <a:pt x="188" y="18"/>
                  <a:pt x="187" y="18"/>
                  <a:pt x="187" y="18"/>
                </a:cubicBezTo>
                <a:cubicBezTo>
                  <a:pt x="187" y="18"/>
                  <a:pt x="187" y="18"/>
                  <a:pt x="188" y="18"/>
                </a:cubicBezTo>
                <a:close/>
                <a:moveTo>
                  <a:pt x="127" y="16"/>
                </a:moveTo>
                <a:cubicBezTo>
                  <a:pt x="127" y="16"/>
                  <a:pt x="127" y="17"/>
                  <a:pt x="127" y="17"/>
                </a:cubicBezTo>
                <a:cubicBezTo>
                  <a:pt x="127" y="17"/>
                  <a:pt x="127" y="16"/>
                  <a:pt x="127" y="16"/>
                </a:cubicBezTo>
                <a:close/>
                <a:moveTo>
                  <a:pt x="125" y="25"/>
                </a:moveTo>
                <a:cubicBezTo>
                  <a:pt x="125" y="25"/>
                  <a:pt x="125" y="25"/>
                  <a:pt x="125" y="25"/>
                </a:cubicBezTo>
                <a:cubicBezTo>
                  <a:pt x="125" y="25"/>
                  <a:pt x="125" y="25"/>
                  <a:pt x="125" y="25"/>
                </a:cubicBezTo>
                <a:close/>
                <a:moveTo>
                  <a:pt x="119" y="19"/>
                </a:moveTo>
                <a:cubicBezTo>
                  <a:pt x="119" y="19"/>
                  <a:pt x="119" y="19"/>
                  <a:pt x="119" y="19"/>
                </a:cubicBezTo>
                <a:cubicBezTo>
                  <a:pt x="120" y="18"/>
                  <a:pt x="121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7"/>
                  <a:pt x="123" y="18"/>
                  <a:pt x="123" y="17"/>
                </a:cubicBezTo>
                <a:cubicBezTo>
                  <a:pt x="122" y="18"/>
                  <a:pt x="121" y="18"/>
                  <a:pt x="120" y="18"/>
                </a:cubicBezTo>
                <a:cubicBezTo>
                  <a:pt x="120" y="18"/>
                  <a:pt x="120" y="18"/>
                  <a:pt x="120" y="18"/>
                </a:cubicBezTo>
                <a:cubicBezTo>
                  <a:pt x="119" y="19"/>
                  <a:pt x="118" y="18"/>
                  <a:pt x="118" y="19"/>
                </a:cubicBezTo>
                <a:cubicBezTo>
                  <a:pt x="118" y="19"/>
                  <a:pt x="119" y="19"/>
                  <a:pt x="119" y="19"/>
                </a:cubicBezTo>
                <a:close/>
                <a:moveTo>
                  <a:pt x="316" y="36"/>
                </a:moveTo>
                <a:cubicBezTo>
                  <a:pt x="315" y="35"/>
                  <a:pt x="312" y="35"/>
                  <a:pt x="312" y="35"/>
                </a:cubicBezTo>
                <a:cubicBezTo>
                  <a:pt x="314" y="35"/>
                  <a:pt x="315" y="36"/>
                  <a:pt x="316" y="36"/>
                </a:cubicBezTo>
                <a:close/>
                <a:moveTo>
                  <a:pt x="132" y="26"/>
                </a:moveTo>
                <a:cubicBezTo>
                  <a:pt x="134" y="26"/>
                  <a:pt x="134" y="26"/>
                  <a:pt x="134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6"/>
                  <a:pt x="121" y="25"/>
                  <a:pt x="121" y="25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5"/>
                  <a:pt x="121" y="25"/>
                  <a:pt x="121" y="25"/>
                </a:cubicBezTo>
                <a:close/>
                <a:moveTo>
                  <a:pt x="122" y="19"/>
                </a:moveTo>
                <a:cubicBezTo>
                  <a:pt x="122" y="19"/>
                  <a:pt x="122" y="19"/>
                  <a:pt x="122" y="19"/>
                </a:cubicBezTo>
                <a:cubicBezTo>
                  <a:pt x="122" y="19"/>
                  <a:pt x="122" y="19"/>
                  <a:pt x="122" y="19"/>
                </a:cubicBezTo>
                <a:close/>
                <a:moveTo>
                  <a:pt x="121" y="23"/>
                </a:moveTo>
                <a:cubicBezTo>
                  <a:pt x="122" y="23"/>
                  <a:pt x="122" y="22"/>
                  <a:pt x="121" y="23"/>
                </a:cubicBezTo>
                <a:close/>
                <a:moveTo>
                  <a:pt x="121" y="26"/>
                </a:moveTo>
                <a:cubicBezTo>
                  <a:pt x="121" y="26"/>
                  <a:pt x="121" y="26"/>
                  <a:pt x="121" y="26"/>
                </a:cubicBezTo>
                <a:cubicBezTo>
                  <a:pt x="121" y="26"/>
                  <a:pt x="121" y="26"/>
                  <a:pt x="121" y="26"/>
                </a:cubicBezTo>
                <a:close/>
                <a:moveTo>
                  <a:pt x="122" y="18"/>
                </a:moveTo>
                <a:cubicBezTo>
                  <a:pt x="122" y="18"/>
                  <a:pt x="122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8"/>
                  <a:pt x="122" y="18"/>
                  <a:pt x="122" y="18"/>
                </a:cubicBezTo>
                <a:close/>
                <a:moveTo>
                  <a:pt x="121" y="29"/>
                </a:moveTo>
                <a:cubicBezTo>
                  <a:pt x="121" y="29"/>
                  <a:pt x="121" y="29"/>
                  <a:pt x="121" y="28"/>
                </a:cubicBezTo>
                <a:cubicBezTo>
                  <a:pt x="121" y="28"/>
                  <a:pt x="121" y="28"/>
                  <a:pt x="121" y="29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4123" y="620390"/>
            <a:ext cx="15664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Arash" panose="00000400000000000000" pitchFamily="2" charset="-78"/>
              </a:rPr>
              <a:t>معرفی واحد فناور</a:t>
            </a: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Ara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375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7" y="257561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9392937" y="564648"/>
            <a:ext cx="1732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نیروی انسانی</a:t>
            </a:r>
            <a:endParaRPr lang="fa-IR" sz="2000" dirty="0"/>
          </a:p>
        </p:txBody>
      </p:sp>
      <p:sp>
        <p:nvSpPr>
          <p:cNvPr id="4" name="Rectangle 3"/>
          <p:cNvSpPr/>
          <p:nvPr/>
        </p:nvSpPr>
        <p:spPr>
          <a:xfrm>
            <a:off x="9164860" y="1147656"/>
            <a:ext cx="1960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 اعضای </a:t>
            </a: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اصلی شرکت </a:t>
            </a:r>
            <a:endParaRPr lang="fa-I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27701"/>
              </p:ext>
            </p:extLst>
          </p:nvPr>
        </p:nvGraphicFramePr>
        <p:xfrm>
          <a:off x="3857942" y="1671956"/>
          <a:ext cx="4476115" cy="1796415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607060">
                  <a:extLst>
                    <a:ext uri="{9D8B030D-6E8A-4147-A177-3AD203B41FA5}">
                      <a16:colId xmlns:a16="http://schemas.microsoft.com/office/drawing/2014/main" val="561203763"/>
                    </a:ext>
                  </a:extLst>
                </a:gridCol>
                <a:gridCol w="1383665">
                  <a:extLst>
                    <a:ext uri="{9D8B030D-6E8A-4147-A177-3AD203B41FA5}">
                      <a16:colId xmlns:a16="http://schemas.microsoft.com/office/drawing/2014/main" val="210656063"/>
                    </a:ext>
                  </a:extLst>
                </a:gridCol>
                <a:gridCol w="1242695">
                  <a:extLst>
                    <a:ext uri="{9D8B030D-6E8A-4147-A177-3AD203B41FA5}">
                      <a16:colId xmlns:a16="http://schemas.microsoft.com/office/drawing/2014/main" val="322797393"/>
                    </a:ext>
                  </a:extLst>
                </a:gridCol>
                <a:gridCol w="1242695">
                  <a:extLst>
                    <a:ext uri="{9D8B030D-6E8A-4147-A177-3AD203B41FA5}">
                      <a16:colId xmlns:a16="http://schemas.microsoft.com/office/drawing/2014/main" val="926210332"/>
                    </a:ext>
                  </a:extLst>
                </a:gridCol>
              </a:tblGrid>
              <a:tr h="73406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</a:rPr>
                        <a:t>ردیف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</a:rPr>
                        <a:t>نام و نام خانوادگی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سمت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مدرک تحصیلی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127177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2  Nazanin"/>
                          <a:cs typeface="B Nazanin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2  Nazanin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7948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2  Nazanin"/>
                          <a:cs typeface="B Nazanin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2  Nazanin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896179"/>
                  </a:ext>
                </a:extLst>
              </a:tr>
              <a:tr h="2736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2  Nazanin"/>
                          <a:cs typeface="B Nazanin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2  Nazanin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502460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2  Nazanin"/>
                          <a:cs typeface="B Nazanin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2  Nazanin"/>
                        <a:ea typeface="Times New Roman" panose="02020603050405020304" pitchFamily="18" charset="0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348388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810322" y="4032250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-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تعداد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نیروهای متخصص شرکت متقاضی </a:t>
            </a:r>
            <a:endParaRPr lang="fa-I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281290"/>
              </p:ext>
            </p:extLst>
          </p:nvPr>
        </p:nvGraphicFramePr>
        <p:xfrm>
          <a:off x="3544569" y="4568007"/>
          <a:ext cx="5102860" cy="1097280"/>
        </p:xfrm>
        <a:graphic>
          <a:graphicData uri="http://schemas.openxmlformats.org/drawingml/2006/table">
            <a:tbl>
              <a:tblPr rtl="1" firstRow="1" firstCol="1" bandRow="1">
                <a:tableStyleId>{9D7B26C5-4107-4FEC-AEDC-1716B250A1EF}</a:tableStyleId>
              </a:tblPr>
              <a:tblGrid>
                <a:gridCol w="819785">
                  <a:extLst>
                    <a:ext uri="{9D8B030D-6E8A-4147-A177-3AD203B41FA5}">
                      <a16:colId xmlns:a16="http://schemas.microsoft.com/office/drawing/2014/main" val="3822575450"/>
                    </a:ext>
                  </a:extLst>
                </a:gridCol>
                <a:gridCol w="970915">
                  <a:extLst>
                    <a:ext uri="{9D8B030D-6E8A-4147-A177-3AD203B41FA5}">
                      <a16:colId xmlns:a16="http://schemas.microsoft.com/office/drawing/2014/main" val="2795221670"/>
                    </a:ext>
                  </a:extLst>
                </a:gridCol>
                <a:gridCol w="819785">
                  <a:extLst>
                    <a:ext uri="{9D8B030D-6E8A-4147-A177-3AD203B41FA5}">
                      <a16:colId xmlns:a16="http://schemas.microsoft.com/office/drawing/2014/main" val="2049936205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4128818543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3855106415"/>
                    </a:ext>
                  </a:extLst>
                </a:gridCol>
                <a:gridCol w="871855">
                  <a:extLst>
                    <a:ext uri="{9D8B030D-6E8A-4147-A177-3AD203B41FA5}">
                      <a16:colId xmlns:a16="http://schemas.microsoft.com/office/drawing/2014/main" val="54893929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cs typeface="B Nazanin" panose="00000400000000000000" pitchFamily="2" charset="-78"/>
                        </a:rPr>
                        <a:t>مدرک تحصیلی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نوع همکاري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متوسط سابقه کار سالانه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54394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تمام وقت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cs typeface="B Nazanin" panose="00000400000000000000" pitchFamily="2" charset="-78"/>
                        </a:rPr>
                        <a:t>پاره وقت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  <a:cs typeface="B Nazanin" panose="00000400000000000000" pitchFamily="2" charset="-78"/>
                        </a:rPr>
                        <a:t>بیمه‌شده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421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cs typeface="B Nazanin" panose="00000400000000000000" pitchFamily="2" charset="-78"/>
                        </a:rPr>
                        <a:t>دکتری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562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cs typeface="B Nazanin" panose="00000400000000000000" pitchFamily="2" charset="-78"/>
                        </a:rPr>
                        <a:t>کارشناسی ارشد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3876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00">
                          <a:effectLst/>
                          <a:cs typeface="B Nazanin" panose="00000400000000000000" pitchFamily="2" charset="-78"/>
                        </a:rPr>
                        <a:t>کارشناسی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520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00" dirty="0">
                          <a:effectLst/>
                          <a:cs typeface="B Nazanin" panose="00000400000000000000" pitchFamily="2" charset="-78"/>
                        </a:rPr>
                        <a:t>فوق دیپلم به­پایین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137292"/>
                  </a:ext>
                </a:extLst>
              </a:tr>
            </a:tbl>
          </a:graphicData>
        </a:graphic>
      </p:graphicFrame>
      <p:sp>
        <p:nvSpPr>
          <p:cNvPr id="10" name="Flowchart: Connector 9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3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0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9976" y="2687211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Arial" panose="020B0604020202020204" pitchFamily="34" charset="0"/>
            </a:endParaRPr>
          </a:p>
          <a:p>
            <a:pPr marL="365125" indent="-282575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B Koodak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74" y="128667"/>
            <a:ext cx="1419010" cy="1389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8820448" y="2309788"/>
            <a:ext cx="2584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Clr>
                <a:srgbClr val="0070C0"/>
              </a:buClr>
              <a:buFont typeface="Wingdings" pitchFamily="2" charset="2"/>
              <a:buChar char="Ø"/>
            </a:pPr>
            <a:r>
              <a:rPr lang="ar-SA" sz="2000" b="1" dirty="0">
                <a:cs typeface="B Nazanin" pitchFamily="2" charset="-78"/>
              </a:rPr>
              <a:t>زمینه اصلی فعالیت </a:t>
            </a:r>
            <a:r>
              <a:rPr lang="ar-SA" sz="2000" b="1" dirty="0" smtClean="0">
                <a:cs typeface="B Nazanin" pitchFamily="2" charset="-78"/>
              </a:rPr>
              <a:t>شرکت</a:t>
            </a:r>
            <a:endParaRPr lang="fa-IR" sz="2000" b="1" dirty="0" smtClean="0">
              <a:cs typeface="B Nazanin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sz="2000" b="1" dirty="0">
              <a:cs typeface="B Nazanin" pitchFamily="2" charset="-78"/>
            </a:endParaRPr>
          </a:p>
        </p:txBody>
      </p:sp>
      <p:graphicFrame>
        <p:nvGraphicFramePr>
          <p:cNvPr id="9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4400842"/>
              </p:ext>
            </p:extLst>
          </p:nvPr>
        </p:nvGraphicFramePr>
        <p:xfrm>
          <a:off x="845279" y="949361"/>
          <a:ext cx="7774378" cy="4313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004862" y="778375"/>
            <a:ext cx="2173111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rPr>
              <a:t>فناوری زیستی</a:t>
            </a:r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5409" y="1390716"/>
            <a:ext cx="1741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فروش آنلاین کالا و خدمات</a:t>
            </a: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انواع پلتفرم های آنلاین</a:t>
            </a: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سایر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64176" y="939677"/>
            <a:ext cx="2228955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rPr>
              <a:t>کسب و کارهای اینترنتی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1933" y="1206050"/>
            <a:ext cx="1891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مواد </a:t>
            </a:r>
            <a:r>
              <a:rPr lang="fa-IR" sz="1200" dirty="0">
                <a:cs typeface="B Nazanin" pitchFamily="2" charset="-78"/>
              </a:rPr>
              <a:t>اولیه و فرمولاسیون </a:t>
            </a:r>
            <a:r>
              <a:rPr lang="fa-IR" sz="1200" dirty="0" smtClean="0">
                <a:cs typeface="B Nazanin" pitchFamily="2" charset="-78"/>
              </a:rPr>
              <a:t>غذایی</a:t>
            </a: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کشاورزی، دامی و </a:t>
            </a:r>
            <a:r>
              <a:rPr lang="fa-IR" sz="1200" dirty="0" smtClean="0">
                <a:cs typeface="B Nazanin" pitchFamily="2" charset="-78"/>
              </a:rPr>
              <a:t>گیاهی</a:t>
            </a: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صنعتی و محیط </a:t>
            </a:r>
            <a:r>
              <a:rPr lang="fa-IR" sz="1200" dirty="0" smtClean="0">
                <a:cs typeface="B Nazanin" pitchFamily="2" charset="-78"/>
              </a:rPr>
              <a:t>زیست</a:t>
            </a: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زیست فناوری مولکولی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231819" y="2254641"/>
            <a:ext cx="1970414" cy="46894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rPr>
              <a:t>دارو و فراورده های تشخیص حوزه درمان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2148683" y="4263651"/>
            <a:ext cx="11877" cy="87084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2007688" y="5134491"/>
            <a:ext cx="1864635" cy="945486"/>
            <a:chOff x="1526681" y="3016648"/>
            <a:chExt cx="1864635" cy="945486"/>
          </a:xfrm>
          <a:solidFill>
            <a:srgbClr val="92D050"/>
          </a:solidFill>
        </p:grpSpPr>
        <p:sp>
          <p:nvSpPr>
            <p:cNvPr id="20" name="Rounded Rectangle 19"/>
            <p:cNvSpPr/>
            <p:nvPr/>
          </p:nvSpPr>
          <p:spPr>
            <a:xfrm>
              <a:off x="1526681" y="3016648"/>
              <a:ext cx="1864635" cy="9454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1554373" y="3044340"/>
              <a:ext cx="1809251" cy="8901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200" kern="1200" dirty="0">
                <a:cs typeface="B Homa" panose="00000400000000000000" pitchFamily="2" charset="-78"/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5046107" y="4653540"/>
            <a:ext cx="0" cy="961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5018415" y="5407231"/>
            <a:ext cx="1864635" cy="945486"/>
            <a:chOff x="1526681" y="3016648"/>
            <a:chExt cx="1864635" cy="945486"/>
          </a:xfrm>
          <a:solidFill>
            <a:srgbClr val="92D050"/>
          </a:solidFill>
        </p:grpSpPr>
        <p:sp>
          <p:nvSpPr>
            <p:cNvPr id="29" name="Rounded Rectangle 28"/>
            <p:cNvSpPr/>
            <p:nvPr/>
          </p:nvSpPr>
          <p:spPr>
            <a:xfrm>
              <a:off x="1526681" y="3016648"/>
              <a:ext cx="1864635" cy="945486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1554373" y="3044340"/>
              <a:ext cx="1809251" cy="8901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a-IR" sz="1200" kern="1200" dirty="0">
                  <a:cs typeface="B Homa" panose="00000400000000000000" pitchFamily="2" charset="-78"/>
                </a:rPr>
                <a:t> </a:t>
              </a:r>
              <a:endParaRPr lang="en-US" sz="1200" kern="1200" dirty="0">
                <a:cs typeface="B Homa" panose="00000400000000000000" pitchFamily="2" charset="-78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01300" y="2693747"/>
            <a:ext cx="2000932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مواد اولیه سنتتیک دارویی و </a:t>
            </a:r>
            <a:r>
              <a:rPr lang="fa-IR" sz="1200" dirty="0" smtClean="0">
                <a:cs typeface="B Nazanin" pitchFamily="2" charset="-78"/>
              </a:rPr>
              <a:t>مکمل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فرمولاسیون های دارویی، مکمل ها </a:t>
            </a:r>
            <a:endParaRPr lang="fa-IR" sz="1200" dirty="0" smtClean="0">
              <a:cs typeface="B Nazanin" pitchFamily="2" charset="-78"/>
            </a:endParaRPr>
          </a:p>
          <a:p>
            <a:pPr algn="ctr" rtl="1"/>
            <a:r>
              <a:rPr lang="fa-IR" sz="1200" dirty="0" smtClean="0">
                <a:cs typeface="B Nazanin" pitchFamily="2" charset="-78"/>
              </a:rPr>
              <a:t>و </a:t>
            </a:r>
            <a:r>
              <a:rPr lang="fa-IR" sz="1200" dirty="0">
                <a:cs typeface="B Nazanin" pitchFamily="2" charset="-78"/>
              </a:rPr>
              <a:t>آرایشی و </a:t>
            </a:r>
            <a:r>
              <a:rPr lang="fa-IR" sz="1200" dirty="0" smtClean="0">
                <a:cs typeface="B Nazanin" pitchFamily="2" charset="-78"/>
              </a:rPr>
              <a:t>بهداشتی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داروها، فراورده ها و خدمات </a:t>
            </a:r>
            <a:r>
              <a:rPr lang="fa-IR" sz="1200" dirty="0" smtClean="0">
                <a:cs typeface="B Nazanin" pitchFamily="2" charset="-78"/>
              </a:rPr>
              <a:t>زیستی</a:t>
            </a:r>
          </a:p>
          <a:p>
            <a:pPr algn="ctr" rtl="1"/>
            <a:r>
              <a:rPr lang="fa-IR" sz="1200" dirty="0" smtClean="0">
                <a:cs typeface="B Nazanin" pitchFamily="2" charset="-78"/>
              </a:rPr>
              <a:t> </a:t>
            </a:r>
            <a:r>
              <a:rPr lang="fa-IR" sz="1200" dirty="0">
                <a:cs typeface="B Nazanin" pitchFamily="2" charset="-78"/>
              </a:rPr>
              <a:t>و </a:t>
            </a:r>
            <a:r>
              <a:rPr lang="fa-IR" sz="1200" dirty="0" smtClean="0">
                <a:cs typeface="B Nazanin" pitchFamily="2" charset="-78"/>
              </a:rPr>
              <a:t>تشخیصی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داروهای گیاهی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38251" y="2075318"/>
            <a:ext cx="1870240" cy="468940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b="1" dirty="0">
                <a:solidFill>
                  <a:schemeClr val="tx1"/>
                </a:solidFill>
                <a:cs typeface="B Nazanin" pitchFamily="2" charset="-78"/>
              </a:rPr>
              <a:t>مواد پیشرفته و محصولات مبتنی بر فناوری های شیمیایی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63794" y="2555247"/>
            <a:ext cx="2097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محصولات </a:t>
            </a:r>
            <a:r>
              <a:rPr lang="fa-IR" sz="1200" dirty="0" smtClean="0">
                <a:cs typeface="B Nazanin" pitchFamily="2" charset="-78"/>
              </a:rPr>
              <a:t>شیمیایی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مواد </a:t>
            </a:r>
            <a:r>
              <a:rPr lang="fa-IR" sz="1200" dirty="0" smtClean="0">
                <a:cs typeface="B Nazanin" pitchFamily="2" charset="-78"/>
              </a:rPr>
              <a:t>پیشرفته(پلیمرها </a:t>
            </a:r>
            <a:r>
              <a:rPr lang="fa-IR" sz="1200" dirty="0">
                <a:cs typeface="B Nazanin" pitchFamily="2" charset="-78"/>
              </a:rPr>
              <a:t>و کامپوزیت ها</a:t>
            </a:r>
            <a:r>
              <a:rPr lang="fa-IR" sz="1200" dirty="0" smtClean="0">
                <a:cs typeface="B Nazanin" pitchFamily="2" charset="-78"/>
              </a:rPr>
              <a:t>)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فناوری نانو</a:t>
            </a:r>
            <a:r>
              <a:rPr lang="fa-IR" sz="1200" dirty="0" smtClean="0">
                <a:cs typeface="B Nazanin" pitchFamily="2" charset="-78"/>
              </a:rPr>
              <a:t> 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284737" y="3919789"/>
            <a:ext cx="2173111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rPr>
              <a:t>ماشین آلات و تجهیزات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73189" y="4411683"/>
            <a:ext cx="15985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تجهیزات ساخت و </a:t>
            </a:r>
            <a:r>
              <a:rPr lang="fa-IR" sz="1200" dirty="0" smtClean="0">
                <a:cs typeface="B Nazanin" pitchFamily="2" charset="-78"/>
              </a:rPr>
              <a:t>تولید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تجهیزات صنعت نفت و </a:t>
            </a:r>
            <a:r>
              <a:rPr lang="fa-IR" sz="1200" dirty="0" smtClean="0">
                <a:cs typeface="B Nazanin" pitchFamily="2" charset="-78"/>
              </a:rPr>
              <a:t>گاز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تجهیزات حوزه ی </a:t>
            </a:r>
            <a:r>
              <a:rPr lang="fa-IR" sz="1200" dirty="0" smtClean="0">
                <a:cs typeface="B Nazanin" pitchFamily="2" charset="-78"/>
              </a:rPr>
              <a:t>انرژی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و.....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87226" y="3434972"/>
            <a:ext cx="1690747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برق، الکترونیک و قدرت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9216" name="TextBox 9215"/>
          <p:cNvSpPr txBox="1"/>
          <p:nvPr/>
        </p:nvSpPr>
        <p:spPr>
          <a:xfrm>
            <a:off x="3178546" y="3770085"/>
            <a:ext cx="10999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تولید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انتقال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توزیع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میکروالکترونیک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و....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018415" y="5209040"/>
            <a:ext cx="1836943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rPr>
              <a:t>فناوری اطلاعات و ارتباطات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9217" name="TextBox 9216"/>
          <p:cNvSpPr txBox="1"/>
          <p:nvPr/>
        </p:nvSpPr>
        <p:spPr>
          <a:xfrm>
            <a:off x="4651990" y="5549412"/>
            <a:ext cx="23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فناوری </a:t>
            </a:r>
            <a:r>
              <a:rPr lang="fa-IR" sz="1200" dirty="0" smtClean="0">
                <a:cs typeface="B Nazanin" pitchFamily="2" charset="-78"/>
              </a:rPr>
              <a:t>اطلاعات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محتوای </a:t>
            </a:r>
            <a:r>
              <a:rPr lang="fa-IR" sz="1200" dirty="0" smtClean="0">
                <a:cs typeface="B Nazanin" pitchFamily="2" charset="-78"/>
              </a:rPr>
              <a:t>دیجیتال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نرم افزارهای رایانه </a:t>
            </a:r>
            <a:r>
              <a:rPr lang="fa-IR" sz="1200" dirty="0" smtClean="0">
                <a:cs typeface="B Nazanin" pitchFamily="2" charset="-78"/>
              </a:rPr>
              <a:t>ای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شبکه و امنیت فضای تبادل اطلاعات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007688" y="4813440"/>
            <a:ext cx="1836943" cy="406401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خدمات تجاری سازی</a:t>
            </a:r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9218" name="Rectangle 9217"/>
          <p:cNvSpPr/>
          <p:nvPr/>
        </p:nvSpPr>
        <p:spPr>
          <a:xfrm>
            <a:off x="2059600" y="5283875"/>
            <a:ext cx="18213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خدمات تجاری </a:t>
            </a:r>
            <a:r>
              <a:rPr lang="fa-IR" sz="1200" dirty="0" smtClean="0">
                <a:cs typeface="B Nazanin" pitchFamily="2" charset="-78"/>
              </a:rPr>
              <a:t>سازی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خدمات شتاب دهی کسب و </a:t>
            </a:r>
            <a:r>
              <a:rPr lang="fa-IR" sz="1200" dirty="0" smtClean="0">
                <a:cs typeface="B Nazanin" pitchFamily="2" charset="-78"/>
              </a:rPr>
              <a:t>کار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>
                <a:cs typeface="B Nazanin" pitchFamily="2" charset="-78"/>
              </a:rPr>
              <a:t>استودیو و مراکز </a:t>
            </a:r>
            <a:r>
              <a:rPr lang="fa-IR" sz="1200" dirty="0" smtClean="0">
                <a:cs typeface="B Nazanin" pitchFamily="2" charset="-78"/>
              </a:rPr>
              <a:t>نوآوری</a:t>
            </a:r>
          </a:p>
          <a:p>
            <a:pPr marL="171450" indent="-171450" algn="r" rtl="1">
              <a:buFont typeface="Wingdings" pitchFamily="2" charset="2"/>
              <a:buChar char="ü"/>
            </a:pPr>
            <a:r>
              <a:rPr lang="fa-IR" sz="1200" dirty="0" smtClean="0">
                <a:cs typeface="B Nazanin" pitchFamily="2" charset="-78"/>
              </a:rPr>
              <a:t>و....</a:t>
            </a:r>
            <a:endParaRPr lang="en-US" sz="1200" dirty="0">
              <a:cs typeface="B Nazani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20448" y="896651"/>
            <a:ext cx="1912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Arash" panose="00000400000000000000" pitchFamily="2" charset="-78"/>
              </a:rPr>
              <a:t>معرفی</a:t>
            </a:r>
            <a:r>
              <a:rPr lang="fa-I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B Arash" panose="00000400000000000000" pitchFamily="2" charset="-78"/>
              </a:rPr>
              <a:t> محصول/خدمات</a:t>
            </a:r>
            <a:endParaRPr lang="fa-I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Arash" panose="00000400000000000000" pitchFamily="2" charset="-78"/>
            </a:endParaRPr>
          </a:p>
        </p:txBody>
      </p:sp>
      <p:sp>
        <p:nvSpPr>
          <p:cNvPr id="35" name="Freeform 505"/>
          <p:cNvSpPr>
            <a:spLocks noEditPoints="1"/>
          </p:cNvSpPr>
          <p:nvPr/>
        </p:nvSpPr>
        <p:spPr bwMode="auto">
          <a:xfrm>
            <a:off x="8700339" y="447368"/>
            <a:ext cx="2232248" cy="1057582"/>
          </a:xfrm>
          <a:custGeom>
            <a:avLst/>
            <a:gdLst>
              <a:gd name="T0" fmla="*/ 123 w 452"/>
              <a:gd name="T1" fmla="*/ 17 h 285"/>
              <a:gd name="T2" fmla="*/ 335 w 452"/>
              <a:gd name="T3" fmla="*/ 260 h 285"/>
              <a:gd name="T4" fmla="*/ 115 w 452"/>
              <a:gd name="T5" fmla="*/ 281 h 285"/>
              <a:gd name="T6" fmla="*/ 2 w 452"/>
              <a:gd name="T7" fmla="*/ 219 h 285"/>
              <a:gd name="T8" fmla="*/ 82 w 452"/>
              <a:gd name="T9" fmla="*/ 78 h 285"/>
              <a:gd name="T10" fmla="*/ 215 w 452"/>
              <a:gd name="T11" fmla="*/ 18 h 285"/>
              <a:gd name="T12" fmla="*/ 192 w 452"/>
              <a:gd name="T13" fmla="*/ 18 h 285"/>
              <a:gd name="T14" fmla="*/ 146 w 452"/>
              <a:gd name="T15" fmla="*/ 20 h 285"/>
              <a:gd name="T16" fmla="*/ 127 w 452"/>
              <a:gd name="T17" fmla="*/ 24 h 285"/>
              <a:gd name="T18" fmla="*/ 133 w 452"/>
              <a:gd name="T19" fmla="*/ 22 h 285"/>
              <a:gd name="T20" fmla="*/ 216 w 452"/>
              <a:gd name="T21" fmla="*/ 13 h 285"/>
              <a:gd name="T22" fmla="*/ 131 w 452"/>
              <a:gd name="T23" fmla="*/ 18 h 285"/>
              <a:gd name="T24" fmla="*/ 130 w 452"/>
              <a:gd name="T25" fmla="*/ 17 h 285"/>
              <a:gd name="T26" fmla="*/ 174 w 452"/>
              <a:gd name="T27" fmla="*/ 11 h 285"/>
              <a:gd name="T28" fmla="*/ 158 w 452"/>
              <a:gd name="T29" fmla="*/ 12 h 285"/>
              <a:gd name="T30" fmla="*/ 130 w 452"/>
              <a:gd name="T31" fmla="*/ 16 h 285"/>
              <a:gd name="T32" fmla="*/ 130 w 452"/>
              <a:gd name="T33" fmla="*/ 16 h 285"/>
              <a:gd name="T34" fmla="*/ 160 w 452"/>
              <a:gd name="T35" fmla="*/ 10 h 285"/>
              <a:gd name="T36" fmla="*/ 129 w 452"/>
              <a:gd name="T37" fmla="*/ 15 h 285"/>
              <a:gd name="T38" fmla="*/ 125 w 452"/>
              <a:gd name="T39" fmla="*/ 16 h 285"/>
              <a:gd name="T40" fmla="*/ 135 w 452"/>
              <a:gd name="T41" fmla="*/ 13 h 285"/>
              <a:gd name="T42" fmla="*/ 182 w 452"/>
              <a:gd name="T43" fmla="*/ 7 h 285"/>
              <a:gd name="T44" fmla="*/ 254 w 452"/>
              <a:gd name="T45" fmla="*/ 7 h 285"/>
              <a:gd name="T46" fmla="*/ 271 w 452"/>
              <a:gd name="T47" fmla="*/ 8 h 285"/>
              <a:gd name="T48" fmla="*/ 354 w 452"/>
              <a:gd name="T49" fmla="*/ 2 h 285"/>
              <a:gd name="T50" fmla="*/ 360 w 452"/>
              <a:gd name="T51" fmla="*/ 0 h 285"/>
              <a:gd name="T52" fmla="*/ 367 w 452"/>
              <a:gd name="T53" fmla="*/ 1 h 285"/>
              <a:gd name="T54" fmla="*/ 376 w 452"/>
              <a:gd name="T55" fmla="*/ 6 h 285"/>
              <a:gd name="T56" fmla="*/ 377 w 452"/>
              <a:gd name="T57" fmla="*/ 17 h 285"/>
              <a:gd name="T58" fmla="*/ 368 w 452"/>
              <a:gd name="T59" fmla="*/ 23 h 285"/>
              <a:gd name="T60" fmla="*/ 361 w 452"/>
              <a:gd name="T61" fmla="*/ 23 h 285"/>
              <a:gd name="T62" fmla="*/ 354 w 452"/>
              <a:gd name="T63" fmla="*/ 21 h 285"/>
              <a:gd name="T64" fmla="*/ 342 w 452"/>
              <a:gd name="T65" fmla="*/ 29 h 285"/>
              <a:gd name="T66" fmla="*/ 422 w 452"/>
              <a:gd name="T67" fmla="*/ 87 h 285"/>
              <a:gd name="T68" fmla="*/ 156 w 452"/>
              <a:gd name="T69" fmla="*/ 10 h 285"/>
              <a:gd name="T70" fmla="*/ 180 w 452"/>
              <a:gd name="T71" fmla="*/ 8 h 285"/>
              <a:gd name="T72" fmla="*/ 218 w 452"/>
              <a:gd name="T73" fmla="*/ 17 h 285"/>
              <a:gd name="T74" fmla="*/ 335 w 452"/>
              <a:gd name="T75" fmla="*/ 43 h 285"/>
              <a:gd name="T76" fmla="*/ 282 w 452"/>
              <a:gd name="T77" fmla="*/ 25 h 285"/>
              <a:gd name="T78" fmla="*/ 137 w 452"/>
              <a:gd name="T79" fmla="*/ 65 h 285"/>
              <a:gd name="T80" fmla="*/ 17 w 452"/>
              <a:gd name="T81" fmla="*/ 205 h 285"/>
              <a:gd name="T82" fmla="*/ 136 w 452"/>
              <a:gd name="T83" fmla="*/ 266 h 285"/>
              <a:gd name="T84" fmla="*/ 341 w 452"/>
              <a:gd name="T85" fmla="*/ 240 h 285"/>
              <a:gd name="T86" fmla="*/ 123 w 452"/>
              <a:gd name="T87" fmla="*/ 16 h 285"/>
              <a:gd name="T88" fmla="*/ 123 w 452"/>
              <a:gd name="T89" fmla="*/ 19 h 285"/>
              <a:gd name="T90" fmla="*/ 124 w 452"/>
              <a:gd name="T91" fmla="*/ 19 h 285"/>
              <a:gd name="T92" fmla="*/ 124 w 452"/>
              <a:gd name="T93" fmla="*/ 17 h 285"/>
              <a:gd name="T94" fmla="*/ 248 w 452"/>
              <a:gd name="T95" fmla="*/ 5 h 285"/>
              <a:gd name="T96" fmla="*/ 124 w 452"/>
              <a:gd name="T97" fmla="*/ 22 h 285"/>
              <a:gd name="T98" fmla="*/ 123 w 452"/>
              <a:gd name="T99" fmla="*/ 22 h 285"/>
              <a:gd name="T100" fmla="*/ 124 w 452"/>
              <a:gd name="T101" fmla="*/ 16 h 285"/>
              <a:gd name="T102" fmla="*/ 125 w 452"/>
              <a:gd name="T103" fmla="*/ 19 h 285"/>
              <a:gd name="T104" fmla="*/ 161 w 452"/>
              <a:gd name="T105" fmla="*/ 18 h 285"/>
              <a:gd name="T106" fmla="*/ 187 w 452"/>
              <a:gd name="T107" fmla="*/ 18 h 285"/>
              <a:gd name="T108" fmla="*/ 125 w 452"/>
              <a:gd name="T109" fmla="*/ 25 h 285"/>
              <a:gd name="T110" fmla="*/ 123 w 452"/>
              <a:gd name="T111" fmla="*/ 17 h 285"/>
              <a:gd name="T112" fmla="*/ 312 w 452"/>
              <a:gd name="T113" fmla="*/ 35 h 285"/>
              <a:gd name="T114" fmla="*/ 131 w 452"/>
              <a:gd name="T115" fmla="*/ 26 h 285"/>
              <a:gd name="T116" fmla="*/ 121 w 452"/>
              <a:gd name="T117" fmla="*/ 25 h 285"/>
              <a:gd name="T118" fmla="*/ 121 w 452"/>
              <a:gd name="T119" fmla="*/ 23 h 285"/>
              <a:gd name="T120" fmla="*/ 121 w 452"/>
              <a:gd name="T121" fmla="*/ 1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285">
                <a:moveTo>
                  <a:pt x="126" y="23"/>
                </a:moveTo>
                <a:cubicBezTo>
                  <a:pt x="126" y="24"/>
                  <a:pt x="125" y="23"/>
                  <a:pt x="125" y="24"/>
                </a:cubicBezTo>
                <a:cubicBezTo>
                  <a:pt x="125" y="23"/>
                  <a:pt x="125" y="23"/>
                  <a:pt x="126" y="23"/>
                </a:cubicBezTo>
                <a:close/>
                <a:moveTo>
                  <a:pt x="123" y="17"/>
                </a:moveTo>
                <a:cubicBezTo>
                  <a:pt x="123" y="17"/>
                  <a:pt x="123" y="17"/>
                  <a:pt x="123" y="17"/>
                </a:cubicBezTo>
                <a:cubicBezTo>
                  <a:pt x="123" y="17"/>
                  <a:pt x="123" y="17"/>
                  <a:pt x="123" y="17"/>
                </a:cubicBezTo>
                <a:cubicBezTo>
                  <a:pt x="124" y="17"/>
                  <a:pt x="123" y="17"/>
                  <a:pt x="123" y="17"/>
                </a:cubicBezTo>
                <a:close/>
                <a:moveTo>
                  <a:pt x="449" y="171"/>
                </a:moveTo>
                <a:cubicBezTo>
                  <a:pt x="446" y="182"/>
                  <a:pt x="441" y="191"/>
                  <a:pt x="435" y="199"/>
                </a:cubicBezTo>
                <a:cubicBezTo>
                  <a:pt x="423" y="216"/>
                  <a:pt x="407" y="229"/>
                  <a:pt x="389" y="238"/>
                </a:cubicBezTo>
                <a:cubicBezTo>
                  <a:pt x="380" y="243"/>
                  <a:pt x="370" y="246"/>
                  <a:pt x="361" y="250"/>
                </a:cubicBezTo>
                <a:cubicBezTo>
                  <a:pt x="353" y="253"/>
                  <a:pt x="344" y="257"/>
                  <a:pt x="335" y="260"/>
                </a:cubicBezTo>
                <a:cubicBezTo>
                  <a:pt x="317" y="266"/>
                  <a:pt x="296" y="272"/>
                  <a:pt x="278" y="276"/>
                </a:cubicBezTo>
                <a:cubicBezTo>
                  <a:pt x="273" y="277"/>
                  <a:pt x="268" y="278"/>
                  <a:pt x="262" y="279"/>
                </a:cubicBezTo>
                <a:cubicBezTo>
                  <a:pt x="250" y="281"/>
                  <a:pt x="236" y="283"/>
                  <a:pt x="223" y="284"/>
                </a:cubicBezTo>
                <a:cubicBezTo>
                  <a:pt x="210" y="285"/>
                  <a:pt x="197" y="285"/>
                  <a:pt x="186" y="285"/>
                </a:cubicBezTo>
                <a:cubicBezTo>
                  <a:pt x="170" y="285"/>
                  <a:pt x="152" y="285"/>
                  <a:pt x="135" y="283"/>
                </a:cubicBezTo>
                <a:cubicBezTo>
                  <a:pt x="128" y="283"/>
                  <a:pt x="121" y="282"/>
                  <a:pt x="115" y="281"/>
                </a:cubicBezTo>
                <a:cubicBezTo>
                  <a:pt x="112" y="281"/>
                  <a:pt x="109" y="281"/>
                  <a:pt x="106" y="281"/>
                </a:cubicBezTo>
                <a:cubicBezTo>
                  <a:pt x="95" y="279"/>
                  <a:pt x="83" y="277"/>
                  <a:pt x="72" y="274"/>
                </a:cubicBezTo>
                <a:cubicBezTo>
                  <a:pt x="65" y="272"/>
                  <a:pt x="60" y="271"/>
                  <a:pt x="54" y="269"/>
                </a:cubicBezTo>
                <a:cubicBezTo>
                  <a:pt x="45" y="265"/>
                  <a:pt x="34" y="260"/>
                  <a:pt x="23" y="252"/>
                </a:cubicBezTo>
                <a:cubicBezTo>
                  <a:pt x="18" y="248"/>
                  <a:pt x="14" y="243"/>
                  <a:pt x="10" y="238"/>
                </a:cubicBezTo>
                <a:cubicBezTo>
                  <a:pt x="6" y="232"/>
                  <a:pt x="3" y="226"/>
                  <a:pt x="2" y="219"/>
                </a:cubicBezTo>
                <a:cubicBezTo>
                  <a:pt x="0" y="213"/>
                  <a:pt x="0" y="206"/>
                  <a:pt x="0" y="200"/>
                </a:cubicBezTo>
                <a:cubicBezTo>
                  <a:pt x="0" y="197"/>
                  <a:pt x="0" y="194"/>
                  <a:pt x="1" y="190"/>
                </a:cubicBezTo>
                <a:cubicBezTo>
                  <a:pt x="2" y="179"/>
                  <a:pt x="7" y="165"/>
                  <a:pt x="13" y="155"/>
                </a:cubicBezTo>
                <a:cubicBezTo>
                  <a:pt x="15" y="150"/>
                  <a:pt x="18" y="145"/>
                  <a:pt x="22" y="140"/>
                </a:cubicBezTo>
                <a:cubicBezTo>
                  <a:pt x="29" y="129"/>
                  <a:pt x="37" y="119"/>
                  <a:pt x="44" y="112"/>
                </a:cubicBezTo>
                <a:cubicBezTo>
                  <a:pt x="53" y="102"/>
                  <a:pt x="69" y="88"/>
                  <a:pt x="82" y="78"/>
                </a:cubicBezTo>
                <a:cubicBezTo>
                  <a:pt x="83" y="77"/>
                  <a:pt x="83" y="77"/>
                  <a:pt x="84" y="77"/>
                </a:cubicBezTo>
                <a:cubicBezTo>
                  <a:pt x="94" y="70"/>
                  <a:pt x="104" y="62"/>
                  <a:pt x="114" y="57"/>
                </a:cubicBezTo>
                <a:cubicBezTo>
                  <a:pt x="116" y="56"/>
                  <a:pt x="116" y="56"/>
                  <a:pt x="117" y="55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52" y="38"/>
                  <a:pt x="167" y="32"/>
                  <a:pt x="186" y="26"/>
                </a:cubicBezTo>
                <a:cubicBezTo>
                  <a:pt x="195" y="23"/>
                  <a:pt x="205" y="20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2" y="18"/>
                  <a:pt x="210" y="18"/>
                  <a:pt x="207" y="18"/>
                </a:cubicBezTo>
                <a:cubicBezTo>
                  <a:pt x="204" y="18"/>
                  <a:pt x="204" y="18"/>
                  <a:pt x="199" y="18"/>
                </a:cubicBezTo>
                <a:cubicBezTo>
                  <a:pt x="195" y="18"/>
                  <a:pt x="196" y="18"/>
                  <a:pt x="192" y="18"/>
                </a:cubicBezTo>
                <a:cubicBezTo>
                  <a:pt x="192" y="18"/>
                  <a:pt x="188" y="18"/>
                  <a:pt x="187" y="18"/>
                </a:cubicBezTo>
                <a:cubicBezTo>
                  <a:pt x="187" y="18"/>
                  <a:pt x="188" y="18"/>
                  <a:pt x="187" y="18"/>
                </a:cubicBezTo>
                <a:cubicBezTo>
                  <a:pt x="184" y="18"/>
                  <a:pt x="174" y="19"/>
                  <a:pt x="168" y="19"/>
                </a:cubicBezTo>
                <a:cubicBezTo>
                  <a:pt x="161" y="20"/>
                  <a:pt x="153" y="21"/>
                  <a:pt x="145" y="22"/>
                </a:cubicBezTo>
                <a:cubicBezTo>
                  <a:pt x="153" y="20"/>
                  <a:pt x="159" y="19"/>
                  <a:pt x="161" y="19"/>
                </a:cubicBezTo>
                <a:cubicBezTo>
                  <a:pt x="157" y="19"/>
                  <a:pt x="151" y="20"/>
                  <a:pt x="146" y="20"/>
                </a:cubicBezTo>
                <a:cubicBezTo>
                  <a:pt x="137" y="22"/>
                  <a:pt x="137" y="22"/>
                  <a:pt x="137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0" y="23"/>
                  <a:pt x="128" y="23"/>
                  <a:pt x="127" y="24"/>
                </a:cubicBezTo>
                <a:cubicBezTo>
                  <a:pt x="127" y="24"/>
                  <a:pt x="127" y="24"/>
                  <a:pt x="127" y="24"/>
                </a:cubicBezTo>
                <a:cubicBezTo>
                  <a:pt x="125" y="24"/>
                  <a:pt x="123" y="25"/>
                  <a:pt x="122" y="25"/>
                </a:cubicBezTo>
                <a:cubicBezTo>
                  <a:pt x="125" y="24"/>
                  <a:pt x="128" y="23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7" y="21"/>
                  <a:pt x="142" y="21"/>
                  <a:pt x="147" y="20"/>
                </a:cubicBezTo>
                <a:cubicBezTo>
                  <a:pt x="156" y="19"/>
                  <a:pt x="166" y="18"/>
                  <a:pt x="173" y="17"/>
                </a:cubicBezTo>
                <a:cubicBezTo>
                  <a:pt x="182" y="16"/>
                  <a:pt x="187" y="16"/>
                  <a:pt x="182" y="15"/>
                </a:cubicBezTo>
                <a:cubicBezTo>
                  <a:pt x="171" y="16"/>
                  <a:pt x="161" y="17"/>
                  <a:pt x="150" y="18"/>
                </a:cubicBezTo>
                <a:cubicBezTo>
                  <a:pt x="148" y="18"/>
                  <a:pt x="146" y="18"/>
                  <a:pt x="149" y="18"/>
                </a:cubicBezTo>
                <a:cubicBezTo>
                  <a:pt x="171" y="14"/>
                  <a:pt x="197" y="13"/>
                  <a:pt x="216" y="13"/>
                </a:cubicBezTo>
                <a:cubicBezTo>
                  <a:pt x="226" y="14"/>
                  <a:pt x="226" y="14"/>
                  <a:pt x="226" y="14"/>
                </a:cubicBezTo>
                <a:cubicBezTo>
                  <a:pt x="231" y="13"/>
                  <a:pt x="231" y="13"/>
                  <a:pt x="231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07" y="12"/>
                  <a:pt x="190" y="11"/>
                  <a:pt x="167" y="13"/>
                </a:cubicBezTo>
                <a:cubicBezTo>
                  <a:pt x="164" y="13"/>
                  <a:pt x="161" y="13"/>
                  <a:pt x="158" y="14"/>
                </a:cubicBezTo>
                <a:cubicBezTo>
                  <a:pt x="151" y="14"/>
                  <a:pt x="140" y="16"/>
                  <a:pt x="131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29" y="18"/>
                  <a:pt x="127" y="19"/>
                  <a:pt x="126" y="19"/>
                </a:cubicBezTo>
                <a:cubicBezTo>
                  <a:pt x="127" y="18"/>
                  <a:pt x="128" y="18"/>
                  <a:pt x="129" y="18"/>
                </a:cubicBezTo>
                <a:cubicBezTo>
                  <a:pt x="130" y="18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8" y="16"/>
                  <a:pt x="142" y="15"/>
                  <a:pt x="146" y="15"/>
                </a:cubicBezTo>
                <a:cubicBezTo>
                  <a:pt x="155" y="13"/>
                  <a:pt x="164" y="12"/>
                  <a:pt x="172" y="12"/>
                </a:cubicBezTo>
                <a:cubicBezTo>
                  <a:pt x="175" y="11"/>
                  <a:pt x="175" y="11"/>
                  <a:pt x="169" y="11"/>
                </a:cubicBezTo>
                <a:cubicBezTo>
                  <a:pt x="171" y="11"/>
                  <a:pt x="172" y="11"/>
                  <a:pt x="174" y="11"/>
                </a:cubicBezTo>
                <a:cubicBezTo>
                  <a:pt x="174" y="11"/>
                  <a:pt x="174" y="11"/>
                  <a:pt x="173" y="11"/>
                </a:cubicBezTo>
                <a:cubicBezTo>
                  <a:pt x="182" y="10"/>
                  <a:pt x="183" y="10"/>
                  <a:pt x="192" y="10"/>
                </a:cubicBezTo>
                <a:cubicBezTo>
                  <a:pt x="194" y="10"/>
                  <a:pt x="194" y="9"/>
                  <a:pt x="193" y="9"/>
                </a:cubicBezTo>
                <a:cubicBezTo>
                  <a:pt x="186" y="10"/>
                  <a:pt x="179" y="10"/>
                  <a:pt x="172" y="10"/>
                </a:cubicBezTo>
                <a:cubicBezTo>
                  <a:pt x="168" y="11"/>
                  <a:pt x="165" y="11"/>
                  <a:pt x="162" y="12"/>
                </a:cubicBezTo>
                <a:cubicBezTo>
                  <a:pt x="160" y="12"/>
                  <a:pt x="160" y="12"/>
                  <a:pt x="158" y="12"/>
                </a:cubicBezTo>
                <a:cubicBezTo>
                  <a:pt x="156" y="12"/>
                  <a:pt x="153" y="13"/>
                  <a:pt x="151" y="13"/>
                </a:cubicBezTo>
                <a:cubicBezTo>
                  <a:pt x="146" y="13"/>
                  <a:pt x="146" y="13"/>
                  <a:pt x="146" y="13"/>
                </a:cubicBezTo>
                <a:cubicBezTo>
                  <a:pt x="141" y="14"/>
                  <a:pt x="137" y="15"/>
                  <a:pt x="133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29" y="16"/>
                  <a:pt x="129" y="16"/>
                </a:cubicBezTo>
                <a:cubicBezTo>
                  <a:pt x="129" y="16"/>
                  <a:pt x="128" y="16"/>
                  <a:pt x="128" y="16"/>
                </a:cubicBezTo>
                <a:cubicBezTo>
                  <a:pt x="128" y="16"/>
                  <a:pt x="128" y="16"/>
                  <a:pt x="129" y="16"/>
                </a:cubicBezTo>
                <a:cubicBezTo>
                  <a:pt x="129" y="16"/>
                  <a:pt x="129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48" y="12"/>
                  <a:pt x="156" y="11"/>
                  <a:pt x="163" y="11"/>
                </a:cubicBezTo>
                <a:cubicBezTo>
                  <a:pt x="165" y="10"/>
                  <a:pt x="162" y="10"/>
                  <a:pt x="160" y="10"/>
                </a:cubicBezTo>
                <a:cubicBezTo>
                  <a:pt x="156" y="11"/>
                  <a:pt x="152" y="11"/>
                  <a:pt x="148" y="12"/>
                </a:cubicBezTo>
                <a:cubicBezTo>
                  <a:pt x="146" y="12"/>
                  <a:pt x="149" y="12"/>
                  <a:pt x="147" y="12"/>
                </a:cubicBezTo>
                <a:cubicBezTo>
                  <a:pt x="142" y="13"/>
                  <a:pt x="137" y="14"/>
                  <a:pt x="132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8" y="15"/>
                  <a:pt x="129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7" y="16"/>
                  <a:pt x="126" y="15"/>
                  <a:pt x="125" y="16"/>
                </a:cubicBezTo>
                <a:cubicBezTo>
                  <a:pt x="125" y="15"/>
                  <a:pt x="126" y="15"/>
                  <a:pt x="127" y="15"/>
                </a:cubicBezTo>
                <a:cubicBezTo>
                  <a:pt x="128" y="15"/>
                  <a:pt x="127" y="15"/>
                  <a:pt x="127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9" y="15"/>
                  <a:pt x="129" y="14"/>
                  <a:pt x="129" y="14"/>
                </a:cubicBezTo>
                <a:cubicBezTo>
                  <a:pt x="129" y="14"/>
                  <a:pt x="129" y="14"/>
                  <a:pt x="130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40" y="12"/>
                  <a:pt x="143" y="11"/>
                  <a:pt x="149" y="11"/>
                </a:cubicBezTo>
                <a:cubicBezTo>
                  <a:pt x="150" y="10"/>
                  <a:pt x="150" y="10"/>
                  <a:pt x="153" y="10"/>
                </a:cubicBezTo>
                <a:cubicBezTo>
                  <a:pt x="154" y="9"/>
                  <a:pt x="149" y="10"/>
                  <a:pt x="152" y="9"/>
                </a:cubicBezTo>
                <a:cubicBezTo>
                  <a:pt x="155" y="9"/>
                  <a:pt x="152" y="10"/>
                  <a:pt x="154" y="9"/>
                </a:cubicBezTo>
                <a:cubicBezTo>
                  <a:pt x="157" y="9"/>
                  <a:pt x="158" y="9"/>
                  <a:pt x="160" y="8"/>
                </a:cubicBezTo>
                <a:cubicBezTo>
                  <a:pt x="167" y="8"/>
                  <a:pt x="174" y="7"/>
                  <a:pt x="182" y="7"/>
                </a:cubicBezTo>
                <a:cubicBezTo>
                  <a:pt x="184" y="6"/>
                  <a:pt x="178" y="7"/>
                  <a:pt x="181" y="6"/>
                </a:cubicBezTo>
                <a:cubicBezTo>
                  <a:pt x="184" y="6"/>
                  <a:pt x="194" y="6"/>
                  <a:pt x="197" y="5"/>
                </a:cubicBezTo>
                <a:cubicBezTo>
                  <a:pt x="205" y="5"/>
                  <a:pt x="210" y="5"/>
                  <a:pt x="219" y="6"/>
                </a:cubicBezTo>
                <a:cubicBezTo>
                  <a:pt x="223" y="6"/>
                  <a:pt x="220" y="5"/>
                  <a:pt x="221" y="5"/>
                </a:cubicBezTo>
                <a:cubicBezTo>
                  <a:pt x="227" y="5"/>
                  <a:pt x="231" y="6"/>
                  <a:pt x="237" y="6"/>
                </a:cubicBezTo>
                <a:cubicBezTo>
                  <a:pt x="241" y="6"/>
                  <a:pt x="248" y="7"/>
                  <a:pt x="254" y="7"/>
                </a:cubicBezTo>
                <a:cubicBezTo>
                  <a:pt x="254" y="7"/>
                  <a:pt x="250" y="7"/>
                  <a:pt x="247" y="6"/>
                </a:cubicBezTo>
                <a:cubicBezTo>
                  <a:pt x="249" y="6"/>
                  <a:pt x="255" y="7"/>
                  <a:pt x="257" y="8"/>
                </a:cubicBezTo>
                <a:cubicBezTo>
                  <a:pt x="259" y="8"/>
                  <a:pt x="262" y="8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6" y="8"/>
                  <a:pt x="269" y="8"/>
                  <a:pt x="271" y="8"/>
                </a:cubicBezTo>
                <a:cubicBezTo>
                  <a:pt x="280" y="6"/>
                  <a:pt x="288" y="5"/>
                  <a:pt x="299" y="5"/>
                </a:cubicBezTo>
                <a:cubicBezTo>
                  <a:pt x="306" y="4"/>
                  <a:pt x="313" y="3"/>
                  <a:pt x="322" y="3"/>
                </a:cubicBezTo>
                <a:cubicBezTo>
                  <a:pt x="327" y="2"/>
                  <a:pt x="332" y="2"/>
                  <a:pt x="336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52" y="2"/>
                  <a:pt x="352" y="2"/>
                  <a:pt x="352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2"/>
                </a:cubicBezTo>
                <a:cubicBezTo>
                  <a:pt x="356" y="1"/>
                  <a:pt x="358" y="2"/>
                  <a:pt x="359" y="1"/>
                </a:cubicBezTo>
                <a:cubicBezTo>
                  <a:pt x="359" y="1"/>
                  <a:pt x="359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1" y="1"/>
                  <a:pt x="362" y="1"/>
                  <a:pt x="363" y="1"/>
                </a:cubicBezTo>
                <a:cubicBezTo>
                  <a:pt x="363" y="0"/>
                  <a:pt x="363" y="0"/>
                  <a:pt x="363" y="0"/>
                </a:cubicBezTo>
                <a:cubicBezTo>
                  <a:pt x="364" y="0"/>
                  <a:pt x="364" y="1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1"/>
                  <a:pt x="369" y="2"/>
                  <a:pt x="370" y="2"/>
                </a:cubicBezTo>
                <a:cubicBezTo>
                  <a:pt x="370" y="2"/>
                  <a:pt x="370" y="2"/>
                  <a:pt x="371" y="2"/>
                </a:cubicBezTo>
                <a:cubicBezTo>
                  <a:pt x="372" y="2"/>
                  <a:pt x="373" y="3"/>
                  <a:pt x="374" y="4"/>
                </a:cubicBezTo>
                <a:cubicBezTo>
                  <a:pt x="374" y="4"/>
                  <a:pt x="374" y="4"/>
                  <a:pt x="374" y="4"/>
                </a:cubicBezTo>
                <a:cubicBezTo>
                  <a:pt x="374" y="4"/>
                  <a:pt x="375" y="5"/>
                  <a:pt x="375" y="5"/>
                </a:cubicBezTo>
                <a:cubicBezTo>
                  <a:pt x="375" y="5"/>
                  <a:pt x="376" y="5"/>
                  <a:pt x="376" y="6"/>
                </a:cubicBezTo>
                <a:cubicBezTo>
                  <a:pt x="376" y="6"/>
                  <a:pt x="376" y="7"/>
                  <a:pt x="376" y="7"/>
                </a:cubicBezTo>
                <a:cubicBezTo>
                  <a:pt x="377" y="7"/>
                  <a:pt x="377" y="8"/>
                  <a:pt x="377" y="8"/>
                </a:cubicBezTo>
                <a:cubicBezTo>
                  <a:pt x="377" y="9"/>
                  <a:pt x="377" y="10"/>
                  <a:pt x="378" y="10"/>
                </a:cubicBezTo>
                <a:cubicBezTo>
                  <a:pt x="378" y="11"/>
                  <a:pt x="378" y="13"/>
                  <a:pt x="378" y="14"/>
                </a:cubicBezTo>
                <a:cubicBezTo>
                  <a:pt x="378" y="14"/>
                  <a:pt x="378" y="14"/>
                  <a:pt x="378" y="14"/>
                </a:cubicBezTo>
                <a:cubicBezTo>
                  <a:pt x="377" y="15"/>
                  <a:pt x="377" y="16"/>
                  <a:pt x="377" y="17"/>
                </a:cubicBezTo>
                <a:cubicBezTo>
                  <a:pt x="377" y="17"/>
                  <a:pt x="377" y="17"/>
                  <a:pt x="377" y="17"/>
                </a:cubicBezTo>
                <a:cubicBezTo>
                  <a:pt x="376" y="17"/>
                  <a:pt x="376" y="18"/>
                  <a:pt x="376" y="18"/>
                </a:cubicBezTo>
                <a:cubicBezTo>
                  <a:pt x="374" y="19"/>
                  <a:pt x="374" y="20"/>
                  <a:pt x="372" y="21"/>
                </a:cubicBezTo>
                <a:cubicBezTo>
                  <a:pt x="372" y="21"/>
                  <a:pt x="372" y="21"/>
                  <a:pt x="372" y="21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3"/>
                  <a:pt x="369" y="23"/>
                  <a:pt x="368" y="23"/>
                </a:cubicBezTo>
                <a:cubicBezTo>
                  <a:pt x="368" y="23"/>
                  <a:pt x="368" y="23"/>
                  <a:pt x="367" y="23"/>
                </a:cubicBezTo>
                <a:cubicBezTo>
                  <a:pt x="367" y="23"/>
                  <a:pt x="366" y="23"/>
                  <a:pt x="366" y="24"/>
                </a:cubicBezTo>
                <a:cubicBezTo>
                  <a:pt x="365" y="24"/>
                  <a:pt x="365" y="23"/>
                  <a:pt x="364" y="23"/>
                </a:cubicBezTo>
                <a:cubicBezTo>
                  <a:pt x="364" y="23"/>
                  <a:pt x="363" y="24"/>
                  <a:pt x="363" y="24"/>
                </a:cubicBezTo>
                <a:cubicBezTo>
                  <a:pt x="363" y="24"/>
                  <a:pt x="362" y="23"/>
                  <a:pt x="362" y="23"/>
                </a:cubicBezTo>
                <a:cubicBezTo>
                  <a:pt x="361" y="23"/>
                  <a:pt x="361" y="23"/>
                  <a:pt x="361" y="23"/>
                </a:cubicBezTo>
                <a:cubicBezTo>
                  <a:pt x="361" y="22"/>
                  <a:pt x="361" y="22"/>
                  <a:pt x="360" y="22"/>
                </a:cubicBezTo>
                <a:cubicBezTo>
                  <a:pt x="359" y="21"/>
                  <a:pt x="359" y="23"/>
                  <a:pt x="358" y="22"/>
                </a:cubicBezTo>
                <a:cubicBezTo>
                  <a:pt x="358" y="21"/>
                  <a:pt x="356" y="22"/>
                  <a:pt x="356" y="22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41" y="21"/>
                  <a:pt x="332" y="22"/>
                  <a:pt x="325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9" y="24"/>
                  <a:pt x="335" y="26"/>
                  <a:pt x="342" y="29"/>
                </a:cubicBezTo>
                <a:cubicBezTo>
                  <a:pt x="350" y="33"/>
                  <a:pt x="358" y="37"/>
                  <a:pt x="361" y="38"/>
                </a:cubicBezTo>
                <a:cubicBezTo>
                  <a:pt x="364" y="40"/>
                  <a:pt x="360" y="38"/>
                  <a:pt x="362" y="39"/>
                </a:cubicBezTo>
                <a:cubicBezTo>
                  <a:pt x="366" y="41"/>
                  <a:pt x="372" y="45"/>
                  <a:pt x="375" y="46"/>
                </a:cubicBezTo>
                <a:cubicBezTo>
                  <a:pt x="385" y="53"/>
                  <a:pt x="395" y="61"/>
                  <a:pt x="402" y="67"/>
                </a:cubicBezTo>
                <a:cubicBezTo>
                  <a:pt x="404" y="69"/>
                  <a:pt x="407" y="71"/>
                  <a:pt x="408" y="72"/>
                </a:cubicBezTo>
                <a:cubicBezTo>
                  <a:pt x="412" y="75"/>
                  <a:pt x="418" y="82"/>
                  <a:pt x="422" y="87"/>
                </a:cubicBezTo>
                <a:cubicBezTo>
                  <a:pt x="428" y="94"/>
                  <a:pt x="434" y="102"/>
                  <a:pt x="439" y="111"/>
                </a:cubicBezTo>
                <a:cubicBezTo>
                  <a:pt x="444" y="120"/>
                  <a:pt x="448" y="129"/>
                  <a:pt x="450" y="140"/>
                </a:cubicBezTo>
                <a:cubicBezTo>
                  <a:pt x="452" y="150"/>
                  <a:pt x="452" y="161"/>
                  <a:pt x="449" y="171"/>
                </a:cubicBezTo>
                <a:close/>
                <a:moveTo>
                  <a:pt x="178" y="8"/>
                </a:moveTo>
                <a:cubicBezTo>
                  <a:pt x="173" y="8"/>
                  <a:pt x="171" y="8"/>
                  <a:pt x="163" y="9"/>
                </a:cubicBezTo>
                <a:cubicBezTo>
                  <a:pt x="161" y="9"/>
                  <a:pt x="160" y="9"/>
                  <a:pt x="156" y="10"/>
                </a:cubicBezTo>
                <a:cubicBezTo>
                  <a:pt x="155" y="10"/>
                  <a:pt x="146" y="11"/>
                  <a:pt x="146" y="12"/>
                </a:cubicBezTo>
                <a:cubicBezTo>
                  <a:pt x="151" y="11"/>
                  <a:pt x="154" y="11"/>
                  <a:pt x="157" y="10"/>
                </a:cubicBezTo>
                <a:cubicBezTo>
                  <a:pt x="159" y="10"/>
                  <a:pt x="157" y="10"/>
                  <a:pt x="158" y="10"/>
                </a:cubicBezTo>
                <a:cubicBezTo>
                  <a:pt x="163" y="10"/>
                  <a:pt x="172" y="8"/>
                  <a:pt x="179" y="8"/>
                </a:cubicBezTo>
                <a:cubicBezTo>
                  <a:pt x="180" y="8"/>
                  <a:pt x="177" y="8"/>
                  <a:pt x="178" y="8"/>
                </a:cubicBezTo>
                <a:close/>
                <a:moveTo>
                  <a:pt x="180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86" y="8"/>
                  <a:pt x="182" y="7"/>
                  <a:pt x="180" y="8"/>
                </a:cubicBezTo>
                <a:close/>
                <a:moveTo>
                  <a:pt x="218" y="17"/>
                </a:moveTo>
                <a:cubicBezTo>
                  <a:pt x="221" y="16"/>
                  <a:pt x="226" y="15"/>
                  <a:pt x="232" y="14"/>
                </a:cubicBezTo>
                <a:cubicBezTo>
                  <a:pt x="230" y="14"/>
                  <a:pt x="229" y="14"/>
                  <a:pt x="227" y="15"/>
                </a:cubicBezTo>
                <a:cubicBezTo>
                  <a:pt x="224" y="16"/>
                  <a:pt x="221" y="16"/>
                  <a:pt x="218" y="17"/>
                </a:cubicBezTo>
                <a:close/>
                <a:moveTo>
                  <a:pt x="427" y="122"/>
                </a:moveTo>
                <a:cubicBezTo>
                  <a:pt x="421" y="111"/>
                  <a:pt x="412" y="100"/>
                  <a:pt x="403" y="90"/>
                </a:cubicBezTo>
                <a:cubicBezTo>
                  <a:pt x="402" y="89"/>
                  <a:pt x="401" y="88"/>
                  <a:pt x="400" y="86"/>
                </a:cubicBezTo>
                <a:cubicBezTo>
                  <a:pt x="398" y="84"/>
                  <a:pt x="398" y="85"/>
                  <a:pt x="396" y="83"/>
                </a:cubicBezTo>
                <a:cubicBezTo>
                  <a:pt x="394" y="81"/>
                  <a:pt x="395" y="82"/>
                  <a:pt x="394" y="81"/>
                </a:cubicBezTo>
                <a:cubicBezTo>
                  <a:pt x="376" y="64"/>
                  <a:pt x="355" y="52"/>
                  <a:pt x="335" y="43"/>
                </a:cubicBezTo>
                <a:cubicBezTo>
                  <a:pt x="331" y="41"/>
                  <a:pt x="335" y="42"/>
                  <a:pt x="332" y="41"/>
                </a:cubicBezTo>
                <a:cubicBezTo>
                  <a:pt x="320" y="36"/>
                  <a:pt x="302" y="30"/>
                  <a:pt x="286" y="26"/>
                </a:cubicBezTo>
                <a:cubicBezTo>
                  <a:pt x="285" y="26"/>
                  <a:pt x="283" y="26"/>
                  <a:pt x="282" y="25"/>
                </a:cubicBezTo>
                <a:cubicBezTo>
                  <a:pt x="282" y="25"/>
                  <a:pt x="283" y="25"/>
                  <a:pt x="283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68" y="27"/>
                  <a:pt x="253" y="29"/>
                  <a:pt x="240" y="32"/>
                </a:cubicBezTo>
                <a:cubicBezTo>
                  <a:pt x="227" y="34"/>
                  <a:pt x="212" y="38"/>
                  <a:pt x="201" y="41"/>
                </a:cubicBezTo>
                <a:cubicBezTo>
                  <a:pt x="188" y="45"/>
                  <a:pt x="175" y="48"/>
                  <a:pt x="164" y="53"/>
                </a:cubicBezTo>
                <a:cubicBezTo>
                  <a:pt x="156" y="56"/>
                  <a:pt x="150" y="59"/>
                  <a:pt x="143" y="62"/>
                </a:cubicBezTo>
                <a:cubicBezTo>
                  <a:pt x="141" y="63"/>
                  <a:pt x="139" y="64"/>
                  <a:pt x="137" y="65"/>
                </a:cubicBezTo>
                <a:cubicBezTo>
                  <a:pt x="130" y="68"/>
                  <a:pt x="124" y="72"/>
                  <a:pt x="117" y="76"/>
                </a:cubicBezTo>
                <a:cubicBezTo>
                  <a:pt x="111" y="79"/>
                  <a:pt x="106" y="83"/>
                  <a:pt x="100" y="87"/>
                </a:cubicBezTo>
                <a:cubicBezTo>
                  <a:pt x="83" y="99"/>
                  <a:pt x="62" y="117"/>
                  <a:pt x="47" y="136"/>
                </a:cubicBezTo>
                <a:cubicBezTo>
                  <a:pt x="45" y="137"/>
                  <a:pt x="45" y="138"/>
                  <a:pt x="44" y="140"/>
                </a:cubicBezTo>
                <a:cubicBezTo>
                  <a:pt x="34" y="152"/>
                  <a:pt x="26" y="165"/>
                  <a:pt x="22" y="178"/>
                </a:cubicBezTo>
                <a:cubicBezTo>
                  <a:pt x="19" y="186"/>
                  <a:pt x="17" y="195"/>
                  <a:pt x="17" y="205"/>
                </a:cubicBezTo>
                <a:cubicBezTo>
                  <a:pt x="18" y="209"/>
                  <a:pt x="18" y="214"/>
                  <a:pt x="19" y="218"/>
                </a:cubicBezTo>
                <a:cubicBezTo>
                  <a:pt x="21" y="222"/>
                  <a:pt x="22" y="226"/>
                  <a:pt x="25" y="229"/>
                </a:cubicBezTo>
                <a:cubicBezTo>
                  <a:pt x="33" y="241"/>
                  <a:pt x="48" y="249"/>
                  <a:pt x="64" y="254"/>
                </a:cubicBezTo>
                <a:cubicBezTo>
                  <a:pt x="75" y="258"/>
                  <a:pt x="88" y="261"/>
                  <a:pt x="102" y="263"/>
                </a:cubicBezTo>
                <a:cubicBezTo>
                  <a:pt x="106" y="263"/>
                  <a:pt x="111" y="264"/>
                  <a:pt x="116" y="265"/>
                </a:cubicBezTo>
                <a:cubicBezTo>
                  <a:pt x="122" y="265"/>
                  <a:pt x="129" y="266"/>
                  <a:pt x="136" y="266"/>
                </a:cubicBezTo>
                <a:cubicBezTo>
                  <a:pt x="149" y="267"/>
                  <a:pt x="161" y="268"/>
                  <a:pt x="173" y="268"/>
                </a:cubicBezTo>
                <a:cubicBezTo>
                  <a:pt x="185" y="268"/>
                  <a:pt x="196" y="268"/>
                  <a:pt x="208" y="268"/>
                </a:cubicBezTo>
                <a:cubicBezTo>
                  <a:pt x="212" y="267"/>
                  <a:pt x="216" y="267"/>
                  <a:pt x="220" y="267"/>
                </a:cubicBezTo>
                <a:cubicBezTo>
                  <a:pt x="223" y="267"/>
                  <a:pt x="226" y="266"/>
                  <a:pt x="228" y="266"/>
                </a:cubicBezTo>
                <a:cubicBezTo>
                  <a:pt x="242" y="265"/>
                  <a:pt x="260" y="262"/>
                  <a:pt x="276" y="259"/>
                </a:cubicBezTo>
                <a:cubicBezTo>
                  <a:pt x="298" y="254"/>
                  <a:pt x="318" y="249"/>
                  <a:pt x="341" y="240"/>
                </a:cubicBezTo>
                <a:cubicBezTo>
                  <a:pt x="358" y="233"/>
                  <a:pt x="377" y="227"/>
                  <a:pt x="393" y="217"/>
                </a:cubicBezTo>
                <a:cubicBezTo>
                  <a:pt x="403" y="210"/>
                  <a:pt x="412" y="202"/>
                  <a:pt x="420" y="192"/>
                </a:cubicBezTo>
                <a:cubicBezTo>
                  <a:pt x="428" y="182"/>
                  <a:pt x="433" y="171"/>
                  <a:pt x="435" y="160"/>
                </a:cubicBezTo>
                <a:cubicBezTo>
                  <a:pt x="436" y="147"/>
                  <a:pt x="433" y="134"/>
                  <a:pt x="427" y="122"/>
                </a:cubicBezTo>
                <a:close/>
                <a:moveTo>
                  <a:pt x="122" y="17"/>
                </a:moveTo>
                <a:cubicBezTo>
                  <a:pt x="122" y="17"/>
                  <a:pt x="123" y="17"/>
                  <a:pt x="123" y="16"/>
                </a:cubicBezTo>
                <a:cubicBezTo>
                  <a:pt x="123" y="17"/>
                  <a:pt x="122" y="16"/>
                  <a:pt x="122" y="17"/>
                </a:cubicBezTo>
                <a:close/>
                <a:moveTo>
                  <a:pt x="123" y="16"/>
                </a:moveTo>
                <a:cubicBezTo>
                  <a:pt x="124" y="16"/>
                  <a:pt x="124" y="16"/>
                  <a:pt x="124" y="16"/>
                </a:cubicBezTo>
                <a:cubicBezTo>
                  <a:pt x="124" y="16"/>
                  <a:pt x="123" y="16"/>
                  <a:pt x="123" y="16"/>
                </a:cubicBezTo>
                <a:close/>
                <a:moveTo>
                  <a:pt x="123" y="20"/>
                </a:moveTo>
                <a:cubicBezTo>
                  <a:pt x="123" y="19"/>
                  <a:pt x="123" y="19"/>
                  <a:pt x="123" y="19"/>
                </a:cubicBezTo>
                <a:cubicBezTo>
                  <a:pt x="123" y="19"/>
                  <a:pt x="122" y="19"/>
                  <a:pt x="123" y="20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3" y="19"/>
                </a:cubicBezTo>
                <a:cubicBezTo>
                  <a:pt x="123" y="19"/>
                  <a:pt x="123" y="19"/>
                  <a:pt x="124" y="19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lose/>
                <a:moveTo>
                  <a:pt x="124" y="17"/>
                </a:moveTo>
                <a:cubicBezTo>
                  <a:pt x="124" y="17"/>
                  <a:pt x="124" y="17"/>
                  <a:pt x="124" y="17"/>
                </a:cubicBezTo>
                <a:cubicBezTo>
                  <a:pt x="124" y="17"/>
                  <a:pt x="124" y="17"/>
                  <a:pt x="124" y="17"/>
                </a:cubicBezTo>
                <a:close/>
                <a:moveTo>
                  <a:pt x="240" y="4"/>
                </a:moveTo>
                <a:cubicBezTo>
                  <a:pt x="239" y="4"/>
                  <a:pt x="235" y="3"/>
                  <a:pt x="234" y="4"/>
                </a:cubicBezTo>
                <a:cubicBezTo>
                  <a:pt x="236" y="4"/>
                  <a:pt x="240" y="4"/>
                  <a:pt x="240" y="4"/>
                </a:cubicBezTo>
                <a:close/>
                <a:moveTo>
                  <a:pt x="248" y="5"/>
                </a:moveTo>
                <a:cubicBezTo>
                  <a:pt x="246" y="5"/>
                  <a:pt x="245" y="5"/>
                  <a:pt x="242" y="5"/>
                </a:cubicBezTo>
                <a:cubicBezTo>
                  <a:pt x="242" y="5"/>
                  <a:pt x="247" y="5"/>
                  <a:pt x="248" y="5"/>
                </a:cubicBezTo>
                <a:close/>
                <a:moveTo>
                  <a:pt x="217" y="5"/>
                </a:moveTo>
                <a:cubicBezTo>
                  <a:pt x="215" y="5"/>
                  <a:pt x="212" y="5"/>
                  <a:pt x="211" y="5"/>
                </a:cubicBezTo>
                <a:cubicBezTo>
                  <a:pt x="213" y="5"/>
                  <a:pt x="216" y="5"/>
                  <a:pt x="217" y="5"/>
                </a:cubicBezTo>
                <a:close/>
                <a:moveTo>
                  <a:pt x="123" y="22"/>
                </a:moveTo>
                <a:cubicBezTo>
                  <a:pt x="123" y="22"/>
                  <a:pt x="124" y="23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3" y="22"/>
                  <a:pt x="123" y="22"/>
                </a:cubicBezTo>
                <a:close/>
                <a:moveTo>
                  <a:pt x="125" y="24"/>
                </a:moveTo>
                <a:cubicBezTo>
                  <a:pt x="124" y="24"/>
                  <a:pt x="124" y="24"/>
                  <a:pt x="124" y="24"/>
                </a:cubicBezTo>
                <a:cubicBezTo>
                  <a:pt x="124" y="24"/>
                  <a:pt x="125" y="24"/>
                  <a:pt x="125" y="24"/>
                </a:cubicBezTo>
                <a:close/>
                <a:moveTo>
                  <a:pt x="124" y="16"/>
                </a:moveTo>
                <a:cubicBezTo>
                  <a:pt x="124" y="16"/>
                  <a:pt x="125" y="16"/>
                  <a:pt x="125" y="16"/>
                </a:cubicBezTo>
                <a:cubicBezTo>
                  <a:pt x="125" y="16"/>
                  <a:pt x="124" y="16"/>
                  <a:pt x="124" y="16"/>
                </a:cubicBezTo>
                <a:close/>
                <a:moveTo>
                  <a:pt x="197" y="3"/>
                </a:moveTo>
                <a:cubicBezTo>
                  <a:pt x="201" y="3"/>
                  <a:pt x="205" y="3"/>
                  <a:pt x="207" y="3"/>
                </a:cubicBezTo>
                <a:cubicBezTo>
                  <a:pt x="203" y="3"/>
                  <a:pt x="198" y="3"/>
                  <a:pt x="197" y="3"/>
                </a:cubicBezTo>
                <a:close/>
                <a:moveTo>
                  <a:pt x="125" y="19"/>
                </a:moveTo>
                <a:cubicBezTo>
                  <a:pt x="125" y="19"/>
                  <a:pt x="124" y="19"/>
                  <a:pt x="124" y="19"/>
                </a:cubicBezTo>
                <a:cubicBezTo>
                  <a:pt x="124" y="19"/>
                  <a:pt x="125" y="19"/>
                  <a:pt x="125" y="19"/>
                </a:cubicBezTo>
                <a:close/>
                <a:moveTo>
                  <a:pt x="159" y="12"/>
                </a:moveTo>
                <a:cubicBezTo>
                  <a:pt x="158" y="12"/>
                  <a:pt x="156" y="13"/>
                  <a:pt x="154" y="13"/>
                </a:cubicBezTo>
                <a:cubicBezTo>
                  <a:pt x="152" y="13"/>
                  <a:pt x="140" y="15"/>
                  <a:pt x="141" y="15"/>
                </a:cubicBezTo>
                <a:cubicBezTo>
                  <a:pt x="148" y="13"/>
                  <a:pt x="159" y="13"/>
                  <a:pt x="165" y="12"/>
                </a:cubicBezTo>
                <a:cubicBezTo>
                  <a:pt x="163" y="12"/>
                  <a:pt x="161" y="12"/>
                  <a:pt x="159" y="12"/>
                </a:cubicBezTo>
                <a:close/>
                <a:moveTo>
                  <a:pt x="161" y="18"/>
                </a:moveTo>
                <a:cubicBezTo>
                  <a:pt x="164" y="17"/>
                  <a:pt x="174" y="16"/>
                  <a:pt x="179" y="16"/>
                </a:cubicBezTo>
                <a:cubicBezTo>
                  <a:pt x="173" y="16"/>
                  <a:pt x="167" y="17"/>
                  <a:pt x="161" y="18"/>
                </a:cubicBezTo>
                <a:close/>
                <a:moveTo>
                  <a:pt x="120" y="28"/>
                </a:moveTo>
                <a:cubicBezTo>
                  <a:pt x="119" y="29"/>
                  <a:pt x="119" y="29"/>
                  <a:pt x="120" y="28"/>
                </a:cubicBezTo>
                <a:close/>
                <a:moveTo>
                  <a:pt x="188" y="18"/>
                </a:moveTo>
                <a:cubicBezTo>
                  <a:pt x="188" y="18"/>
                  <a:pt x="187" y="18"/>
                  <a:pt x="187" y="18"/>
                </a:cubicBezTo>
                <a:cubicBezTo>
                  <a:pt x="187" y="18"/>
                  <a:pt x="187" y="18"/>
                  <a:pt x="188" y="18"/>
                </a:cubicBezTo>
                <a:close/>
                <a:moveTo>
                  <a:pt x="127" y="16"/>
                </a:moveTo>
                <a:cubicBezTo>
                  <a:pt x="127" y="16"/>
                  <a:pt x="127" y="17"/>
                  <a:pt x="127" y="17"/>
                </a:cubicBezTo>
                <a:cubicBezTo>
                  <a:pt x="127" y="17"/>
                  <a:pt x="127" y="16"/>
                  <a:pt x="127" y="16"/>
                </a:cubicBezTo>
                <a:close/>
                <a:moveTo>
                  <a:pt x="125" y="25"/>
                </a:moveTo>
                <a:cubicBezTo>
                  <a:pt x="125" y="25"/>
                  <a:pt x="125" y="25"/>
                  <a:pt x="125" y="25"/>
                </a:cubicBezTo>
                <a:cubicBezTo>
                  <a:pt x="125" y="25"/>
                  <a:pt x="125" y="25"/>
                  <a:pt x="125" y="25"/>
                </a:cubicBezTo>
                <a:close/>
                <a:moveTo>
                  <a:pt x="119" y="19"/>
                </a:moveTo>
                <a:cubicBezTo>
                  <a:pt x="119" y="19"/>
                  <a:pt x="119" y="19"/>
                  <a:pt x="119" y="19"/>
                </a:cubicBezTo>
                <a:cubicBezTo>
                  <a:pt x="120" y="18"/>
                  <a:pt x="121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7"/>
                  <a:pt x="123" y="18"/>
                  <a:pt x="123" y="17"/>
                </a:cubicBezTo>
                <a:cubicBezTo>
                  <a:pt x="122" y="18"/>
                  <a:pt x="121" y="18"/>
                  <a:pt x="120" y="18"/>
                </a:cubicBezTo>
                <a:cubicBezTo>
                  <a:pt x="120" y="18"/>
                  <a:pt x="120" y="18"/>
                  <a:pt x="120" y="18"/>
                </a:cubicBezTo>
                <a:cubicBezTo>
                  <a:pt x="119" y="19"/>
                  <a:pt x="118" y="18"/>
                  <a:pt x="118" y="19"/>
                </a:cubicBezTo>
                <a:cubicBezTo>
                  <a:pt x="118" y="19"/>
                  <a:pt x="119" y="19"/>
                  <a:pt x="119" y="19"/>
                </a:cubicBezTo>
                <a:close/>
                <a:moveTo>
                  <a:pt x="316" y="36"/>
                </a:moveTo>
                <a:cubicBezTo>
                  <a:pt x="315" y="35"/>
                  <a:pt x="312" y="35"/>
                  <a:pt x="312" y="35"/>
                </a:cubicBezTo>
                <a:cubicBezTo>
                  <a:pt x="314" y="35"/>
                  <a:pt x="315" y="36"/>
                  <a:pt x="316" y="36"/>
                </a:cubicBezTo>
                <a:close/>
                <a:moveTo>
                  <a:pt x="132" y="26"/>
                </a:moveTo>
                <a:cubicBezTo>
                  <a:pt x="134" y="26"/>
                  <a:pt x="134" y="26"/>
                  <a:pt x="134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6"/>
                  <a:pt x="121" y="25"/>
                  <a:pt x="121" y="25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5"/>
                  <a:pt x="121" y="25"/>
                  <a:pt x="121" y="25"/>
                </a:cubicBezTo>
                <a:close/>
                <a:moveTo>
                  <a:pt x="122" y="19"/>
                </a:moveTo>
                <a:cubicBezTo>
                  <a:pt x="122" y="19"/>
                  <a:pt x="122" y="19"/>
                  <a:pt x="122" y="19"/>
                </a:cubicBezTo>
                <a:cubicBezTo>
                  <a:pt x="122" y="19"/>
                  <a:pt x="122" y="19"/>
                  <a:pt x="122" y="19"/>
                </a:cubicBezTo>
                <a:close/>
                <a:moveTo>
                  <a:pt x="121" y="23"/>
                </a:moveTo>
                <a:cubicBezTo>
                  <a:pt x="122" y="23"/>
                  <a:pt x="122" y="22"/>
                  <a:pt x="121" y="23"/>
                </a:cubicBezTo>
                <a:close/>
                <a:moveTo>
                  <a:pt x="121" y="26"/>
                </a:moveTo>
                <a:cubicBezTo>
                  <a:pt x="121" y="26"/>
                  <a:pt x="121" y="26"/>
                  <a:pt x="121" y="26"/>
                </a:cubicBezTo>
                <a:cubicBezTo>
                  <a:pt x="121" y="26"/>
                  <a:pt x="121" y="26"/>
                  <a:pt x="121" y="26"/>
                </a:cubicBezTo>
                <a:close/>
                <a:moveTo>
                  <a:pt x="122" y="18"/>
                </a:moveTo>
                <a:cubicBezTo>
                  <a:pt x="122" y="18"/>
                  <a:pt x="122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8"/>
                  <a:pt x="122" y="18"/>
                  <a:pt x="122" y="18"/>
                </a:cubicBezTo>
                <a:close/>
                <a:moveTo>
                  <a:pt x="121" y="29"/>
                </a:moveTo>
                <a:cubicBezTo>
                  <a:pt x="121" y="29"/>
                  <a:pt x="121" y="29"/>
                  <a:pt x="121" y="28"/>
                </a:cubicBezTo>
                <a:cubicBezTo>
                  <a:pt x="121" y="28"/>
                  <a:pt x="121" y="28"/>
                  <a:pt x="121" y="29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lowchart: Connector 36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4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9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30" y="249539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898571" y="772070"/>
            <a:ext cx="6728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itchFamily="2" charset="2"/>
              <a:buChar char="Ø"/>
            </a:pPr>
            <a:r>
              <a:rPr lang="ar-SA" b="1" dirty="0">
                <a:cs typeface="B Nazanin" pitchFamily="2" charset="-78"/>
              </a:rPr>
              <a:t>فناوری محوری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Core Technology</a:t>
            </a:r>
            <a:r>
              <a:rPr lang="ar-SA" b="1" dirty="0">
                <a:cs typeface="B Nazanin" pitchFamily="2" charset="-78"/>
              </a:rPr>
              <a:t>) محصول اصلی شرکت و ویژگی‌های </a:t>
            </a:r>
            <a:r>
              <a:rPr lang="ar-SA" dirty="0">
                <a:cs typeface="B Nazanin" pitchFamily="2" charset="-78"/>
              </a:rPr>
              <a:t> </a:t>
            </a:r>
            <a:r>
              <a:rPr lang="ar-SA" b="1" dirty="0">
                <a:cs typeface="B Nazanin" pitchFamily="2" charset="-78"/>
              </a:rPr>
              <a:t>آن </a:t>
            </a:r>
            <a:r>
              <a:rPr lang="en-US" dirty="0"/>
              <a:t> 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894" y="2967335"/>
            <a:ext cx="72004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itchFamily="2" charset="2"/>
              <a:buChar char="Ø"/>
            </a:pPr>
            <a:r>
              <a:rPr lang="ar-SA" b="1" dirty="0">
                <a:latin typeface="Times New Roman" pitchFamily="18" charset="0"/>
                <a:cs typeface="B Nazanin" pitchFamily="2" charset="-78"/>
              </a:rPr>
              <a:t>اثبات فناوری</a:t>
            </a:r>
            <a:r>
              <a:rPr lang="ar-SA" dirty="0">
                <a:latin typeface="Times New Roman" pitchFamily="18" charset="0"/>
                <a:cs typeface="B Nazanin" pitchFamily="2" charset="-78"/>
              </a:rPr>
              <a:t> </a:t>
            </a:r>
            <a:r>
              <a:rPr lang="fa-IR" b="1" dirty="0">
                <a:latin typeface="Times New Roman" pitchFamily="18" charset="0"/>
                <a:cs typeface="B Nazanin" pitchFamily="2" charset="-78"/>
              </a:rPr>
              <a:t>(</a:t>
            </a:r>
            <a:r>
              <a:rPr lang="ar-SA" dirty="0" smtClean="0">
                <a:latin typeface="Times New Roman" pitchFamily="18" charset="0"/>
                <a:cs typeface="B Nazanin" pitchFamily="2" charset="-78"/>
              </a:rPr>
              <a:t>نوآور </a:t>
            </a:r>
            <a:r>
              <a:rPr lang="ar-SA" dirty="0">
                <a:latin typeface="Times New Roman" pitchFamily="18" charset="0"/>
                <a:cs typeface="B Nazanin" pitchFamily="2" charset="-78"/>
              </a:rPr>
              <a:t>بودن </a:t>
            </a:r>
            <a:r>
              <a:rPr lang="ar-SA" dirty="0" smtClean="0">
                <a:latin typeface="Times New Roman" pitchFamily="18" charset="0"/>
                <a:cs typeface="B Nazanin" pitchFamily="2" charset="-78"/>
              </a:rPr>
              <a:t>محصول/خدمت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dirty="0" smtClean="0">
                <a:latin typeface="Times New Roman" pitchFamily="18" charset="0"/>
                <a:cs typeface="B Nazanin" pitchFamily="2" charset="-78"/>
              </a:rPr>
              <a:t>نمونه </a:t>
            </a:r>
            <a:r>
              <a:rPr lang="ar-SA" dirty="0">
                <a:latin typeface="Times New Roman" pitchFamily="18" charset="0"/>
                <a:cs typeface="B Nazanin" pitchFamily="2" charset="-78"/>
              </a:rPr>
              <a:t>های </a:t>
            </a:r>
            <a:r>
              <a:rPr lang="ar-SA" dirty="0" smtClean="0">
                <a:latin typeface="Times New Roman" pitchFamily="18" charset="0"/>
                <a:cs typeface="B Nazanin" pitchFamily="2" charset="-78"/>
              </a:rPr>
              <a:t>مشابه</a:t>
            </a:r>
            <a:r>
              <a:rPr lang="fa-IR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ar-SA" dirty="0" smtClean="0">
                <a:latin typeface="Times New Roman" pitchFamily="18" charset="0"/>
                <a:cs typeface="B Nazanin" pitchFamily="2" charset="-78"/>
              </a:rPr>
              <a:t>مزیت رقابتی</a:t>
            </a:r>
            <a:r>
              <a:rPr lang="fa-IR" dirty="0" smtClean="0">
                <a:latin typeface="Times New Roman" pitchFamily="18" charset="0"/>
                <a:cs typeface="B Nazanin" pitchFamily="2" charset="-78"/>
              </a:rPr>
              <a:t>)</a:t>
            </a:r>
            <a:endParaRPr lang="en-US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290797"/>
            <a:ext cx="1626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؟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3472" y="3363410"/>
            <a:ext cx="1626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؟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58132527"/>
              </p:ext>
            </p:extLst>
          </p:nvPr>
        </p:nvGraphicFramePr>
        <p:xfrm>
          <a:off x="381331" y="2860457"/>
          <a:ext cx="4661435" cy="3170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Multiply 7"/>
          <p:cNvSpPr/>
          <p:nvPr/>
        </p:nvSpPr>
        <p:spPr>
          <a:xfrm>
            <a:off x="3117260" y="3369248"/>
            <a:ext cx="219693" cy="3288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496325" y="3369248"/>
            <a:ext cx="219693" cy="3288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803117" y="3349017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/>
                <a:cs typeface="B Nazanin" pitchFamily="2" charset="-78"/>
              </a:rPr>
              <a:t>√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44757" y="444783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/>
                <a:cs typeface="B Nazanin" pitchFamily="2" charset="-78"/>
              </a:rPr>
              <a:t>√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3246" y="4595839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/>
                <a:cs typeface="B Nazanin" pitchFamily="2" charset="-78"/>
              </a:rPr>
              <a:t>√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09263" y="562132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lgerian"/>
                <a:cs typeface="B Nazanin" pitchFamily="2" charset="-78"/>
              </a:rPr>
              <a:t>√</a:t>
            </a:r>
            <a:endParaRPr lang="en-US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1508214" y="4566922"/>
            <a:ext cx="219693" cy="3288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Multiply 18"/>
          <p:cNvSpPr/>
          <p:nvPr/>
        </p:nvSpPr>
        <p:spPr>
          <a:xfrm>
            <a:off x="3325064" y="4471447"/>
            <a:ext cx="219693" cy="3288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Multiply 19"/>
          <p:cNvSpPr/>
          <p:nvPr/>
        </p:nvSpPr>
        <p:spPr>
          <a:xfrm>
            <a:off x="2521515" y="5661783"/>
            <a:ext cx="219693" cy="3288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Connector 20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5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243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028E3F4F-51B2-42EE-AFA2-40C4572185CC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reeform 505"/>
          <p:cNvSpPr>
            <a:spLocks noEditPoints="1"/>
          </p:cNvSpPr>
          <p:nvPr/>
        </p:nvSpPr>
        <p:spPr bwMode="auto">
          <a:xfrm>
            <a:off x="4546351" y="538808"/>
            <a:ext cx="2232248" cy="1057582"/>
          </a:xfrm>
          <a:custGeom>
            <a:avLst/>
            <a:gdLst>
              <a:gd name="T0" fmla="*/ 123 w 452"/>
              <a:gd name="T1" fmla="*/ 17 h 285"/>
              <a:gd name="T2" fmla="*/ 335 w 452"/>
              <a:gd name="T3" fmla="*/ 260 h 285"/>
              <a:gd name="T4" fmla="*/ 115 w 452"/>
              <a:gd name="T5" fmla="*/ 281 h 285"/>
              <a:gd name="T6" fmla="*/ 2 w 452"/>
              <a:gd name="T7" fmla="*/ 219 h 285"/>
              <a:gd name="T8" fmla="*/ 82 w 452"/>
              <a:gd name="T9" fmla="*/ 78 h 285"/>
              <a:gd name="T10" fmla="*/ 215 w 452"/>
              <a:gd name="T11" fmla="*/ 18 h 285"/>
              <a:gd name="T12" fmla="*/ 192 w 452"/>
              <a:gd name="T13" fmla="*/ 18 h 285"/>
              <a:gd name="T14" fmla="*/ 146 w 452"/>
              <a:gd name="T15" fmla="*/ 20 h 285"/>
              <a:gd name="T16" fmla="*/ 127 w 452"/>
              <a:gd name="T17" fmla="*/ 24 h 285"/>
              <a:gd name="T18" fmla="*/ 133 w 452"/>
              <a:gd name="T19" fmla="*/ 22 h 285"/>
              <a:gd name="T20" fmla="*/ 216 w 452"/>
              <a:gd name="T21" fmla="*/ 13 h 285"/>
              <a:gd name="T22" fmla="*/ 131 w 452"/>
              <a:gd name="T23" fmla="*/ 18 h 285"/>
              <a:gd name="T24" fmla="*/ 130 w 452"/>
              <a:gd name="T25" fmla="*/ 17 h 285"/>
              <a:gd name="T26" fmla="*/ 174 w 452"/>
              <a:gd name="T27" fmla="*/ 11 h 285"/>
              <a:gd name="T28" fmla="*/ 158 w 452"/>
              <a:gd name="T29" fmla="*/ 12 h 285"/>
              <a:gd name="T30" fmla="*/ 130 w 452"/>
              <a:gd name="T31" fmla="*/ 16 h 285"/>
              <a:gd name="T32" fmla="*/ 130 w 452"/>
              <a:gd name="T33" fmla="*/ 16 h 285"/>
              <a:gd name="T34" fmla="*/ 160 w 452"/>
              <a:gd name="T35" fmla="*/ 10 h 285"/>
              <a:gd name="T36" fmla="*/ 129 w 452"/>
              <a:gd name="T37" fmla="*/ 15 h 285"/>
              <a:gd name="T38" fmla="*/ 125 w 452"/>
              <a:gd name="T39" fmla="*/ 16 h 285"/>
              <a:gd name="T40" fmla="*/ 135 w 452"/>
              <a:gd name="T41" fmla="*/ 13 h 285"/>
              <a:gd name="T42" fmla="*/ 182 w 452"/>
              <a:gd name="T43" fmla="*/ 7 h 285"/>
              <a:gd name="T44" fmla="*/ 254 w 452"/>
              <a:gd name="T45" fmla="*/ 7 h 285"/>
              <a:gd name="T46" fmla="*/ 271 w 452"/>
              <a:gd name="T47" fmla="*/ 8 h 285"/>
              <a:gd name="T48" fmla="*/ 354 w 452"/>
              <a:gd name="T49" fmla="*/ 2 h 285"/>
              <a:gd name="T50" fmla="*/ 360 w 452"/>
              <a:gd name="T51" fmla="*/ 0 h 285"/>
              <a:gd name="T52" fmla="*/ 367 w 452"/>
              <a:gd name="T53" fmla="*/ 1 h 285"/>
              <a:gd name="T54" fmla="*/ 376 w 452"/>
              <a:gd name="T55" fmla="*/ 6 h 285"/>
              <a:gd name="T56" fmla="*/ 377 w 452"/>
              <a:gd name="T57" fmla="*/ 17 h 285"/>
              <a:gd name="T58" fmla="*/ 368 w 452"/>
              <a:gd name="T59" fmla="*/ 23 h 285"/>
              <a:gd name="T60" fmla="*/ 361 w 452"/>
              <a:gd name="T61" fmla="*/ 23 h 285"/>
              <a:gd name="T62" fmla="*/ 354 w 452"/>
              <a:gd name="T63" fmla="*/ 21 h 285"/>
              <a:gd name="T64" fmla="*/ 342 w 452"/>
              <a:gd name="T65" fmla="*/ 29 h 285"/>
              <a:gd name="T66" fmla="*/ 422 w 452"/>
              <a:gd name="T67" fmla="*/ 87 h 285"/>
              <a:gd name="T68" fmla="*/ 156 w 452"/>
              <a:gd name="T69" fmla="*/ 10 h 285"/>
              <a:gd name="T70" fmla="*/ 180 w 452"/>
              <a:gd name="T71" fmla="*/ 8 h 285"/>
              <a:gd name="T72" fmla="*/ 218 w 452"/>
              <a:gd name="T73" fmla="*/ 17 h 285"/>
              <a:gd name="T74" fmla="*/ 335 w 452"/>
              <a:gd name="T75" fmla="*/ 43 h 285"/>
              <a:gd name="T76" fmla="*/ 282 w 452"/>
              <a:gd name="T77" fmla="*/ 25 h 285"/>
              <a:gd name="T78" fmla="*/ 137 w 452"/>
              <a:gd name="T79" fmla="*/ 65 h 285"/>
              <a:gd name="T80" fmla="*/ 17 w 452"/>
              <a:gd name="T81" fmla="*/ 205 h 285"/>
              <a:gd name="T82" fmla="*/ 136 w 452"/>
              <a:gd name="T83" fmla="*/ 266 h 285"/>
              <a:gd name="T84" fmla="*/ 341 w 452"/>
              <a:gd name="T85" fmla="*/ 240 h 285"/>
              <a:gd name="T86" fmla="*/ 123 w 452"/>
              <a:gd name="T87" fmla="*/ 16 h 285"/>
              <a:gd name="T88" fmla="*/ 123 w 452"/>
              <a:gd name="T89" fmla="*/ 19 h 285"/>
              <a:gd name="T90" fmla="*/ 124 w 452"/>
              <a:gd name="T91" fmla="*/ 19 h 285"/>
              <a:gd name="T92" fmla="*/ 124 w 452"/>
              <a:gd name="T93" fmla="*/ 17 h 285"/>
              <a:gd name="T94" fmla="*/ 248 w 452"/>
              <a:gd name="T95" fmla="*/ 5 h 285"/>
              <a:gd name="T96" fmla="*/ 124 w 452"/>
              <a:gd name="T97" fmla="*/ 22 h 285"/>
              <a:gd name="T98" fmla="*/ 123 w 452"/>
              <a:gd name="T99" fmla="*/ 22 h 285"/>
              <a:gd name="T100" fmla="*/ 124 w 452"/>
              <a:gd name="T101" fmla="*/ 16 h 285"/>
              <a:gd name="T102" fmla="*/ 125 w 452"/>
              <a:gd name="T103" fmla="*/ 19 h 285"/>
              <a:gd name="T104" fmla="*/ 161 w 452"/>
              <a:gd name="T105" fmla="*/ 18 h 285"/>
              <a:gd name="T106" fmla="*/ 187 w 452"/>
              <a:gd name="T107" fmla="*/ 18 h 285"/>
              <a:gd name="T108" fmla="*/ 125 w 452"/>
              <a:gd name="T109" fmla="*/ 25 h 285"/>
              <a:gd name="T110" fmla="*/ 123 w 452"/>
              <a:gd name="T111" fmla="*/ 17 h 285"/>
              <a:gd name="T112" fmla="*/ 312 w 452"/>
              <a:gd name="T113" fmla="*/ 35 h 285"/>
              <a:gd name="T114" fmla="*/ 131 w 452"/>
              <a:gd name="T115" fmla="*/ 26 h 285"/>
              <a:gd name="T116" fmla="*/ 121 w 452"/>
              <a:gd name="T117" fmla="*/ 25 h 285"/>
              <a:gd name="T118" fmla="*/ 121 w 452"/>
              <a:gd name="T119" fmla="*/ 23 h 285"/>
              <a:gd name="T120" fmla="*/ 121 w 452"/>
              <a:gd name="T121" fmla="*/ 1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52" h="285">
                <a:moveTo>
                  <a:pt x="126" y="23"/>
                </a:moveTo>
                <a:cubicBezTo>
                  <a:pt x="126" y="24"/>
                  <a:pt x="125" y="23"/>
                  <a:pt x="125" y="24"/>
                </a:cubicBezTo>
                <a:cubicBezTo>
                  <a:pt x="125" y="23"/>
                  <a:pt x="125" y="23"/>
                  <a:pt x="126" y="23"/>
                </a:cubicBezTo>
                <a:close/>
                <a:moveTo>
                  <a:pt x="123" y="17"/>
                </a:moveTo>
                <a:cubicBezTo>
                  <a:pt x="123" y="17"/>
                  <a:pt x="123" y="17"/>
                  <a:pt x="123" y="17"/>
                </a:cubicBezTo>
                <a:cubicBezTo>
                  <a:pt x="123" y="17"/>
                  <a:pt x="123" y="17"/>
                  <a:pt x="123" y="17"/>
                </a:cubicBezTo>
                <a:cubicBezTo>
                  <a:pt x="124" y="17"/>
                  <a:pt x="123" y="17"/>
                  <a:pt x="123" y="17"/>
                </a:cubicBezTo>
                <a:close/>
                <a:moveTo>
                  <a:pt x="449" y="171"/>
                </a:moveTo>
                <a:cubicBezTo>
                  <a:pt x="446" y="182"/>
                  <a:pt x="441" y="191"/>
                  <a:pt x="435" y="199"/>
                </a:cubicBezTo>
                <a:cubicBezTo>
                  <a:pt x="423" y="216"/>
                  <a:pt x="407" y="229"/>
                  <a:pt x="389" y="238"/>
                </a:cubicBezTo>
                <a:cubicBezTo>
                  <a:pt x="380" y="243"/>
                  <a:pt x="370" y="246"/>
                  <a:pt x="361" y="250"/>
                </a:cubicBezTo>
                <a:cubicBezTo>
                  <a:pt x="353" y="253"/>
                  <a:pt x="344" y="257"/>
                  <a:pt x="335" y="260"/>
                </a:cubicBezTo>
                <a:cubicBezTo>
                  <a:pt x="317" y="266"/>
                  <a:pt x="296" y="272"/>
                  <a:pt x="278" y="276"/>
                </a:cubicBezTo>
                <a:cubicBezTo>
                  <a:pt x="273" y="277"/>
                  <a:pt x="268" y="278"/>
                  <a:pt x="262" y="279"/>
                </a:cubicBezTo>
                <a:cubicBezTo>
                  <a:pt x="250" y="281"/>
                  <a:pt x="236" y="283"/>
                  <a:pt x="223" y="284"/>
                </a:cubicBezTo>
                <a:cubicBezTo>
                  <a:pt x="210" y="285"/>
                  <a:pt x="197" y="285"/>
                  <a:pt x="186" y="285"/>
                </a:cubicBezTo>
                <a:cubicBezTo>
                  <a:pt x="170" y="285"/>
                  <a:pt x="152" y="285"/>
                  <a:pt x="135" y="283"/>
                </a:cubicBezTo>
                <a:cubicBezTo>
                  <a:pt x="128" y="283"/>
                  <a:pt x="121" y="282"/>
                  <a:pt x="115" y="281"/>
                </a:cubicBezTo>
                <a:cubicBezTo>
                  <a:pt x="112" y="281"/>
                  <a:pt x="109" y="281"/>
                  <a:pt x="106" y="281"/>
                </a:cubicBezTo>
                <a:cubicBezTo>
                  <a:pt x="95" y="279"/>
                  <a:pt x="83" y="277"/>
                  <a:pt x="72" y="274"/>
                </a:cubicBezTo>
                <a:cubicBezTo>
                  <a:pt x="65" y="272"/>
                  <a:pt x="60" y="271"/>
                  <a:pt x="54" y="269"/>
                </a:cubicBezTo>
                <a:cubicBezTo>
                  <a:pt x="45" y="265"/>
                  <a:pt x="34" y="260"/>
                  <a:pt x="23" y="252"/>
                </a:cubicBezTo>
                <a:cubicBezTo>
                  <a:pt x="18" y="248"/>
                  <a:pt x="14" y="243"/>
                  <a:pt x="10" y="238"/>
                </a:cubicBezTo>
                <a:cubicBezTo>
                  <a:pt x="6" y="232"/>
                  <a:pt x="3" y="226"/>
                  <a:pt x="2" y="219"/>
                </a:cubicBezTo>
                <a:cubicBezTo>
                  <a:pt x="0" y="213"/>
                  <a:pt x="0" y="206"/>
                  <a:pt x="0" y="200"/>
                </a:cubicBezTo>
                <a:cubicBezTo>
                  <a:pt x="0" y="197"/>
                  <a:pt x="0" y="194"/>
                  <a:pt x="1" y="190"/>
                </a:cubicBezTo>
                <a:cubicBezTo>
                  <a:pt x="2" y="179"/>
                  <a:pt x="7" y="165"/>
                  <a:pt x="13" y="155"/>
                </a:cubicBezTo>
                <a:cubicBezTo>
                  <a:pt x="15" y="150"/>
                  <a:pt x="18" y="145"/>
                  <a:pt x="22" y="140"/>
                </a:cubicBezTo>
                <a:cubicBezTo>
                  <a:pt x="29" y="129"/>
                  <a:pt x="37" y="119"/>
                  <a:pt x="44" y="112"/>
                </a:cubicBezTo>
                <a:cubicBezTo>
                  <a:pt x="53" y="102"/>
                  <a:pt x="69" y="88"/>
                  <a:pt x="82" y="78"/>
                </a:cubicBezTo>
                <a:cubicBezTo>
                  <a:pt x="83" y="77"/>
                  <a:pt x="83" y="77"/>
                  <a:pt x="84" y="77"/>
                </a:cubicBezTo>
                <a:cubicBezTo>
                  <a:pt x="94" y="70"/>
                  <a:pt x="104" y="62"/>
                  <a:pt x="114" y="57"/>
                </a:cubicBezTo>
                <a:cubicBezTo>
                  <a:pt x="116" y="56"/>
                  <a:pt x="116" y="56"/>
                  <a:pt x="117" y="55"/>
                </a:cubicBezTo>
                <a:cubicBezTo>
                  <a:pt x="131" y="47"/>
                  <a:pt x="131" y="47"/>
                  <a:pt x="131" y="47"/>
                </a:cubicBezTo>
                <a:cubicBezTo>
                  <a:pt x="152" y="38"/>
                  <a:pt x="167" y="32"/>
                  <a:pt x="186" y="26"/>
                </a:cubicBezTo>
                <a:cubicBezTo>
                  <a:pt x="195" y="23"/>
                  <a:pt x="205" y="20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5" y="18"/>
                  <a:pt x="215" y="18"/>
                  <a:pt x="215" y="18"/>
                </a:cubicBezTo>
                <a:cubicBezTo>
                  <a:pt x="212" y="18"/>
                  <a:pt x="210" y="18"/>
                  <a:pt x="207" y="18"/>
                </a:cubicBezTo>
                <a:cubicBezTo>
                  <a:pt x="204" y="18"/>
                  <a:pt x="204" y="18"/>
                  <a:pt x="199" y="18"/>
                </a:cubicBezTo>
                <a:cubicBezTo>
                  <a:pt x="195" y="18"/>
                  <a:pt x="196" y="18"/>
                  <a:pt x="192" y="18"/>
                </a:cubicBezTo>
                <a:cubicBezTo>
                  <a:pt x="192" y="18"/>
                  <a:pt x="188" y="18"/>
                  <a:pt x="187" y="18"/>
                </a:cubicBezTo>
                <a:cubicBezTo>
                  <a:pt x="187" y="18"/>
                  <a:pt x="188" y="18"/>
                  <a:pt x="187" y="18"/>
                </a:cubicBezTo>
                <a:cubicBezTo>
                  <a:pt x="184" y="18"/>
                  <a:pt x="174" y="19"/>
                  <a:pt x="168" y="19"/>
                </a:cubicBezTo>
                <a:cubicBezTo>
                  <a:pt x="161" y="20"/>
                  <a:pt x="153" y="21"/>
                  <a:pt x="145" y="22"/>
                </a:cubicBezTo>
                <a:cubicBezTo>
                  <a:pt x="153" y="20"/>
                  <a:pt x="159" y="19"/>
                  <a:pt x="161" y="19"/>
                </a:cubicBezTo>
                <a:cubicBezTo>
                  <a:pt x="157" y="19"/>
                  <a:pt x="151" y="20"/>
                  <a:pt x="146" y="20"/>
                </a:cubicBezTo>
                <a:cubicBezTo>
                  <a:pt x="137" y="22"/>
                  <a:pt x="137" y="22"/>
                  <a:pt x="137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2" y="23"/>
                  <a:pt x="132" y="23"/>
                  <a:pt x="132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1" y="23"/>
                  <a:pt x="131" y="23"/>
                  <a:pt x="131" y="23"/>
                </a:cubicBezTo>
                <a:cubicBezTo>
                  <a:pt x="130" y="23"/>
                  <a:pt x="128" y="23"/>
                  <a:pt x="127" y="24"/>
                </a:cubicBezTo>
                <a:cubicBezTo>
                  <a:pt x="127" y="24"/>
                  <a:pt x="127" y="24"/>
                  <a:pt x="127" y="24"/>
                </a:cubicBezTo>
                <a:cubicBezTo>
                  <a:pt x="125" y="24"/>
                  <a:pt x="123" y="25"/>
                  <a:pt x="122" y="25"/>
                </a:cubicBezTo>
                <a:cubicBezTo>
                  <a:pt x="125" y="24"/>
                  <a:pt x="128" y="23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1" y="22"/>
                  <a:pt x="131" y="22"/>
                  <a:pt x="131" y="22"/>
                </a:cubicBezTo>
                <a:cubicBezTo>
                  <a:pt x="133" y="22"/>
                  <a:pt x="133" y="22"/>
                  <a:pt x="133" y="22"/>
                </a:cubicBezTo>
                <a:cubicBezTo>
                  <a:pt x="137" y="21"/>
                  <a:pt x="142" y="21"/>
                  <a:pt x="147" y="20"/>
                </a:cubicBezTo>
                <a:cubicBezTo>
                  <a:pt x="156" y="19"/>
                  <a:pt x="166" y="18"/>
                  <a:pt x="173" y="17"/>
                </a:cubicBezTo>
                <a:cubicBezTo>
                  <a:pt x="182" y="16"/>
                  <a:pt x="187" y="16"/>
                  <a:pt x="182" y="15"/>
                </a:cubicBezTo>
                <a:cubicBezTo>
                  <a:pt x="171" y="16"/>
                  <a:pt x="161" y="17"/>
                  <a:pt x="150" y="18"/>
                </a:cubicBezTo>
                <a:cubicBezTo>
                  <a:pt x="148" y="18"/>
                  <a:pt x="146" y="18"/>
                  <a:pt x="149" y="18"/>
                </a:cubicBezTo>
                <a:cubicBezTo>
                  <a:pt x="171" y="14"/>
                  <a:pt x="197" y="13"/>
                  <a:pt x="216" y="13"/>
                </a:cubicBezTo>
                <a:cubicBezTo>
                  <a:pt x="226" y="14"/>
                  <a:pt x="226" y="14"/>
                  <a:pt x="226" y="14"/>
                </a:cubicBezTo>
                <a:cubicBezTo>
                  <a:pt x="231" y="13"/>
                  <a:pt x="231" y="13"/>
                  <a:pt x="231" y="13"/>
                </a:cubicBezTo>
                <a:cubicBezTo>
                  <a:pt x="230" y="13"/>
                  <a:pt x="229" y="13"/>
                  <a:pt x="229" y="13"/>
                </a:cubicBezTo>
                <a:cubicBezTo>
                  <a:pt x="207" y="12"/>
                  <a:pt x="190" y="11"/>
                  <a:pt x="167" y="13"/>
                </a:cubicBezTo>
                <a:cubicBezTo>
                  <a:pt x="164" y="13"/>
                  <a:pt x="161" y="13"/>
                  <a:pt x="158" y="14"/>
                </a:cubicBezTo>
                <a:cubicBezTo>
                  <a:pt x="151" y="14"/>
                  <a:pt x="140" y="16"/>
                  <a:pt x="131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30" y="18"/>
                  <a:pt x="130" y="18"/>
                  <a:pt x="130" y="18"/>
                </a:cubicBezTo>
                <a:cubicBezTo>
                  <a:pt x="129" y="18"/>
                  <a:pt x="127" y="19"/>
                  <a:pt x="126" y="19"/>
                </a:cubicBezTo>
                <a:cubicBezTo>
                  <a:pt x="127" y="18"/>
                  <a:pt x="128" y="18"/>
                  <a:pt x="129" y="18"/>
                </a:cubicBezTo>
                <a:cubicBezTo>
                  <a:pt x="130" y="18"/>
                  <a:pt x="130" y="17"/>
                  <a:pt x="130" y="17"/>
                </a:cubicBezTo>
                <a:cubicBezTo>
                  <a:pt x="130" y="17"/>
                  <a:pt x="130" y="17"/>
                  <a:pt x="130" y="17"/>
                </a:cubicBezTo>
                <a:cubicBezTo>
                  <a:pt x="134" y="17"/>
                  <a:pt x="134" y="17"/>
                  <a:pt x="134" y="17"/>
                </a:cubicBezTo>
                <a:cubicBezTo>
                  <a:pt x="138" y="16"/>
                  <a:pt x="142" y="15"/>
                  <a:pt x="146" y="15"/>
                </a:cubicBezTo>
                <a:cubicBezTo>
                  <a:pt x="155" y="13"/>
                  <a:pt x="164" y="12"/>
                  <a:pt x="172" y="12"/>
                </a:cubicBezTo>
                <a:cubicBezTo>
                  <a:pt x="175" y="11"/>
                  <a:pt x="175" y="11"/>
                  <a:pt x="169" y="11"/>
                </a:cubicBezTo>
                <a:cubicBezTo>
                  <a:pt x="171" y="11"/>
                  <a:pt x="172" y="11"/>
                  <a:pt x="174" y="11"/>
                </a:cubicBezTo>
                <a:cubicBezTo>
                  <a:pt x="174" y="11"/>
                  <a:pt x="174" y="11"/>
                  <a:pt x="173" y="11"/>
                </a:cubicBezTo>
                <a:cubicBezTo>
                  <a:pt x="182" y="10"/>
                  <a:pt x="183" y="10"/>
                  <a:pt x="192" y="10"/>
                </a:cubicBezTo>
                <a:cubicBezTo>
                  <a:pt x="194" y="10"/>
                  <a:pt x="194" y="9"/>
                  <a:pt x="193" y="9"/>
                </a:cubicBezTo>
                <a:cubicBezTo>
                  <a:pt x="186" y="10"/>
                  <a:pt x="179" y="10"/>
                  <a:pt x="172" y="10"/>
                </a:cubicBezTo>
                <a:cubicBezTo>
                  <a:pt x="168" y="11"/>
                  <a:pt x="165" y="11"/>
                  <a:pt x="162" y="12"/>
                </a:cubicBezTo>
                <a:cubicBezTo>
                  <a:pt x="160" y="12"/>
                  <a:pt x="160" y="12"/>
                  <a:pt x="158" y="12"/>
                </a:cubicBezTo>
                <a:cubicBezTo>
                  <a:pt x="156" y="12"/>
                  <a:pt x="153" y="13"/>
                  <a:pt x="151" y="13"/>
                </a:cubicBezTo>
                <a:cubicBezTo>
                  <a:pt x="146" y="13"/>
                  <a:pt x="146" y="13"/>
                  <a:pt x="146" y="13"/>
                </a:cubicBezTo>
                <a:cubicBezTo>
                  <a:pt x="141" y="14"/>
                  <a:pt x="137" y="15"/>
                  <a:pt x="133" y="16"/>
                </a:cubicBezTo>
                <a:cubicBezTo>
                  <a:pt x="131" y="16"/>
                  <a:pt x="131" y="16"/>
                  <a:pt x="131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29" y="16"/>
                  <a:pt x="129" y="16"/>
                </a:cubicBezTo>
                <a:cubicBezTo>
                  <a:pt x="129" y="16"/>
                  <a:pt x="128" y="16"/>
                  <a:pt x="128" y="16"/>
                </a:cubicBezTo>
                <a:cubicBezTo>
                  <a:pt x="128" y="16"/>
                  <a:pt x="128" y="16"/>
                  <a:pt x="129" y="16"/>
                </a:cubicBezTo>
                <a:cubicBezTo>
                  <a:pt x="129" y="16"/>
                  <a:pt x="129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0" y="16"/>
                  <a:pt x="130" y="16"/>
                  <a:pt x="130" y="16"/>
                </a:cubicBezTo>
                <a:cubicBezTo>
                  <a:pt x="132" y="15"/>
                  <a:pt x="132" y="15"/>
                  <a:pt x="132" y="15"/>
                </a:cubicBezTo>
                <a:cubicBezTo>
                  <a:pt x="139" y="14"/>
                  <a:pt x="139" y="14"/>
                  <a:pt x="139" y="14"/>
                </a:cubicBezTo>
                <a:cubicBezTo>
                  <a:pt x="148" y="12"/>
                  <a:pt x="156" y="11"/>
                  <a:pt x="163" y="11"/>
                </a:cubicBezTo>
                <a:cubicBezTo>
                  <a:pt x="165" y="10"/>
                  <a:pt x="162" y="10"/>
                  <a:pt x="160" y="10"/>
                </a:cubicBezTo>
                <a:cubicBezTo>
                  <a:pt x="156" y="11"/>
                  <a:pt x="152" y="11"/>
                  <a:pt x="148" y="12"/>
                </a:cubicBezTo>
                <a:cubicBezTo>
                  <a:pt x="146" y="12"/>
                  <a:pt x="149" y="12"/>
                  <a:pt x="147" y="12"/>
                </a:cubicBezTo>
                <a:cubicBezTo>
                  <a:pt x="142" y="13"/>
                  <a:pt x="137" y="14"/>
                  <a:pt x="132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30" y="15"/>
                  <a:pt x="130" y="15"/>
                  <a:pt x="130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9" y="15"/>
                  <a:pt x="129" y="15"/>
                </a:cubicBezTo>
                <a:cubicBezTo>
                  <a:pt x="129" y="15"/>
                  <a:pt x="128" y="15"/>
                  <a:pt x="129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7" y="16"/>
                  <a:pt x="126" y="15"/>
                  <a:pt x="125" y="16"/>
                </a:cubicBezTo>
                <a:cubicBezTo>
                  <a:pt x="125" y="15"/>
                  <a:pt x="126" y="15"/>
                  <a:pt x="127" y="15"/>
                </a:cubicBezTo>
                <a:cubicBezTo>
                  <a:pt x="128" y="15"/>
                  <a:pt x="127" y="15"/>
                  <a:pt x="127" y="15"/>
                </a:cubicBezTo>
                <a:cubicBezTo>
                  <a:pt x="128" y="15"/>
                  <a:pt x="128" y="15"/>
                  <a:pt x="128" y="15"/>
                </a:cubicBezTo>
                <a:cubicBezTo>
                  <a:pt x="129" y="15"/>
                  <a:pt x="129" y="14"/>
                  <a:pt x="129" y="14"/>
                </a:cubicBezTo>
                <a:cubicBezTo>
                  <a:pt x="129" y="14"/>
                  <a:pt x="129" y="14"/>
                  <a:pt x="130" y="14"/>
                </a:cubicBezTo>
                <a:cubicBezTo>
                  <a:pt x="135" y="13"/>
                  <a:pt x="135" y="13"/>
                  <a:pt x="135" y="13"/>
                </a:cubicBezTo>
                <a:cubicBezTo>
                  <a:pt x="140" y="12"/>
                  <a:pt x="143" y="11"/>
                  <a:pt x="149" y="11"/>
                </a:cubicBezTo>
                <a:cubicBezTo>
                  <a:pt x="150" y="10"/>
                  <a:pt x="150" y="10"/>
                  <a:pt x="153" y="10"/>
                </a:cubicBezTo>
                <a:cubicBezTo>
                  <a:pt x="154" y="9"/>
                  <a:pt x="149" y="10"/>
                  <a:pt x="152" y="9"/>
                </a:cubicBezTo>
                <a:cubicBezTo>
                  <a:pt x="155" y="9"/>
                  <a:pt x="152" y="10"/>
                  <a:pt x="154" y="9"/>
                </a:cubicBezTo>
                <a:cubicBezTo>
                  <a:pt x="157" y="9"/>
                  <a:pt x="158" y="9"/>
                  <a:pt x="160" y="8"/>
                </a:cubicBezTo>
                <a:cubicBezTo>
                  <a:pt x="167" y="8"/>
                  <a:pt x="174" y="7"/>
                  <a:pt x="182" y="7"/>
                </a:cubicBezTo>
                <a:cubicBezTo>
                  <a:pt x="184" y="6"/>
                  <a:pt x="178" y="7"/>
                  <a:pt x="181" y="6"/>
                </a:cubicBezTo>
                <a:cubicBezTo>
                  <a:pt x="184" y="6"/>
                  <a:pt x="194" y="6"/>
                  <a:pt x="197" y="5"/>
                </a:cubicBezTo>
                <a:cubicBezTo>
                  <a:pt x="205" y="5"/>
                  <a:pt x="210" y="5"/>
                  <a:pt x="219" y="6"/>
                </a:cubicBezTo>
                <a:cubicBezTo>
                  <a:pt x="223" y="6"/>
                  <a:pt x="220" y="5"/>
                  <a:pt x="221" y="5"/>
                </a:cubicBezTo>
                <a:cubicBezTo>
                  <a:pt x="227" y="5"/>
                  <a:pt x="231" y="6"/>
                  <a:pt x="237" y="6"/>
                </a:cubicBezTo>
                <a:cubicBezTo>
                  <a:pt x="241" y="6"/>
                  <a:pt x="248" y="7"/>
                  <a:pt x="254" y="7"/>
                </a:cubicBezTo>
                <a:cubicBezTo>
                  <a:pt x="254" y="7"/>
                  <a:pt x="250" y="7"/>
                  <a:pt x="247" y="6"/>
                </a:cubicBezTo>
                <a:cubicBezTo>
                  <a:pt x="249" y="6"/>
                  <a:pt x="255" y="7"/>
                  <a:pt x="257" y="8"/>
                </a:cubicBezTo>
                <a:cubicBezTo>
                  <a:pt x="259" y="8"/>
                  <a:pt x="262" y="8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4" y="9"/>
                  <a:pt x="264" y="9"/>
                  <a:pt x="264" y="9"/>
                </a:cubicBezTo>
                <a:cubicBezTo>
                  <a:pt x="266" y="8"/>
                  <a:pt x="269" y="8"/>
                  <a:pt x="271" y="8"/>
                </a:cubicBezTo>
                <a:cubicBezTo>
                  <a:pt x="280" y="6"/>
                  <a:pt x="288" y="5"/>
                  <a:pt x="299" y="5"/>
                </a:cubicBezTo>
                <a:cubicBezTo>
                  <a:pt x="306" y="4"/>
                  <a:pt x="313" y="3"/>
                  <a:pt x="322" y="3"/>
                </a:cubicBezTo>
                <a:cubicBezTo>
                  <a:pt x="327" y="2"/>
                  <a:pt x="332" y="2"/>
                  <a:pt x="336" y="2"/>
                </a:cubicBezTo>
                <a:cubicBezTo>
                  <a:pt x="343" y="2"/>
                  <a:pt x="343" y="2"/>
                  <a:pt x="343" y="2"/>
                </a:cubicBezTo>
                <a:cubicBezTo>
                  <a:pt x="352" y="2"/>
                  <a:pt x="352" y="2"/>
                  <a:pt x="352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4" y="2"/>
                  <a:pt x="354" y="2"/>
                  <a:pt x="354" y="2"/>
                </a:cubicBezTo>
                <a:cubicBezTo>
                  <a:pt x="355" y="1"/>
                  <a:pt x="355" y="1"/>
                  <a:pt x="355" y="2"/>
                </a:cubicBezTo>
                <a:cubicBezTo>
                  <a:pt x="356" y="1"/>
                  <a:pt x="358" y="2"/>
                  <a:pt x="359" y="1"/>
                </a:cubicBezTo>
                <a:cubicBezTo>
                  <a:pt x="359" y="1"/>
                  <a:pt x="359" y="0"/>
                  <a:pt x="360" y="0"/>
                </a:cubicBezTo>
                <a:cubicBezTo>
                  <a:pt x="360" y="0"/>
                  <a:pt x="360" y="0"/>
                  <a:pt x="360" y="0"/>
                </a:cubicBezTo>
                <a:cubicBezTo>
                  <a:pt x="361" y="1"/>
                  <a:pt x="362" y="1"/>
                  <a:pt x="363" y="1"/>
                </a:cubicBezTo>
                <a:cubicBezTo>
                  <a:pt x="363" y="0"/>
                  <a:pt x="363" y="0"/>
                  <a:pt x="363" y="0"/>
                </a:cubicBezTo>
                <a:cubicBezTo>
                  <a:pt x="364" y="0"/>
                  <a:pt x="364" y="1"/>
                  <a:pt x="365" y="0"/>
                </a:cubicBezTo>
                <a:cubicBezTo>
                  <a:pt x="365" y="0"/>
                  <a:pt x="365" y="0"/>
                  <a:pt x="366" y="0"/>
                </a:cubicBezTo>
                <a:cubicBezTo>
                  <a:pt x="366" y="0"/>
                  <a:pt x="367" y="1"/>
                  <a:pt x="367" y="1"/>
                </a:cubicBezTo>
                <a:cubicBezTo>
                  <a:pt x="367" y="1"/>
                  <a:pt x="367" y="1"/>
                  <a:pt x="367" y="1"/>
                </a:cubicBezTo>
                <a:cubicBezTo>
                  <a:pt x="367" y="1"/>
                  <a:pt x="369" y="2"/>
                  <a:pt x="370" y="2"/>
                </a:cubicBezTo>
                <a:cubicBezTo>
                  <a:pt x="370" y="2"/>
                  <a:pt x="370" y="2"/>
                  <a:pt x="371" y="2"/>
                </a:cubicBezTo>
                <a:cubicBezTo>
                  <a:pt x="372" y="2"/>
                  <a:pt x="373" y="3"/>
                  <a:pt x="374" y="4"/>
                </a:cubicBezTo>
                <a:cubicBezTo>
                  <a:pt x="374" y="4"/>
                  <a:pt x="374" y="4"/>
                  <a:pt x="374" y="4"/>
                </a:cubicBezTo>
                <a:cubicBezTo>
                  <a:pt x="374" y="4"/>
                  <a:pt x="375" y="5"/>
                  <a:pt x="375" y="5"/>
                </a:cubicBezTo>
                <a:cubicBezTo>
                  <a:pt x="375" y="5"/>
                  <a:pt x="376" y="5"/>
                  <a:pt x="376" y="6"/>
                </a:cubicBezTo>
                <a:cubicBezTo>
                  <a:pt x="376" y="6"/>
                  <a:pt x="376" y="7"/>
                  <a:pt x="376" y="7"/>
                </a:cubicBezTo>
                <a:cubicBezTo>
                  <a:pt x="377" y="7"/>
                  <a:pt x="377" y="8"/>
                  <a:pt x="377" y="8"/>
                </a:cubicBezTo>
                <a:cubicBezTo>
                  <a:pt x="377" y="9"/>
                  <a:pt x="377" y="10"/>
                  <a:pt x="378" y="10"/>
                </a:cubicBezTo>
                <a:cubicBezTo>
                  <a:pt x="378" y="11"/>
                  <a:pt x="378" y="13"/>
                  <a:pt x="378" y="14"/>
                </a:cubicBezTo>
                <a:cubicBezTo>
                  <a:pt x="378" y="14"/>
                  <a:pt x="378" y="14"/>
                  <a:pt x="378" y="14"/>
                </a:cubicBezTo>
                <a:cubicBezTo>
                  <a:pt x="377" y="15"/>
                  <a:pt x="377" y="16"/>
                  <a:pt x="377" y="17"/>
                </a:cubicBezTo>
                <a:cubicBezTo>
                  <a:pt x="377" y="17"/>
                  <a:pt x="377" y="17"/>
                  <a:pt x="377" y="17"/>
                </a:cubicBezTo>
                <a:cubicBezTo>
                  <a:pt x="376" y="17"/>
                  <a:pt x="376" y="18"/>
                  <a:pt x="376" y="18"/>
                </a:cubicBezTo>
                <a:cubicBezTo>
                  <a:pt x="374" y="19"/>
                  <a:pt x="374" y="20"/>
                  <a:pt x="372" y="21"/>
                </a:cubicBezTo>
                <a:cubicBezTo>
                  <a:pt x="372" y="21"/>
                  <a:pt x="372" y="21"/>
                  <a:pt x="372" y="21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3"/>
                  <a:pt x="369" y="23"/>
                  <a:pt x="368" y="23"/>
                </a:cubicBezTo>
                <a:cubicBezTo>
                  <a:pt x="368" y="23"/>
                  <a:pt x="368" y="23"/>
                  <a:pt x="367" y="23"/>
                </a:cubicBezTo>
                <a:cubicBezTo>
                  <a:pt x="367" y="23"/>
                  <a:pt x="366" y="23"/>
                  <a:pt x="366" y="24"/>
                </a:cubicBezTo>
                <a:cubicBezTo>
                  <a:pt x="365" y="24"/>
                  <a:pt x="365" y="23"/>
                  <a:pt x="364" y="23"/>
                </a:cubicBezTo>
                <a:cubicBezTo>
                  <a:pt x="364" y="23"/>
                  <a:pt x="363" y="24"/>
                  <a:pt x="363" y="24"/>
                </a:cubicBezTo>
                <a:cubicBezTo>
                  <a:pt x="363" y="24"/>
                  <a:pt x="362" y="23"/>
                  <a:pt x="362" y="23"/>
                </a:cubicBezTo>
                <a:cubicBezTo>
                  <a:pt x="361" y="23"/>
                  <a:pt x="361" y="23"/>
                  <a:pt x="361" y="23"/>
                </a:cubicBezTo>
                <a:cubicBezTo>
                  <a:pt x="361" y="22"/>
                  <a:pt x="361" y="22"/>
                  <a:pt x="360" y="22"/>
                </a:cubicBezTo>
                <a:cubicBezTo>
                  <a:pt x="359" y="21"/>
                  <a:pt x="359" y="23"/>
                  <a:pt x="358" y="22"/>
                </a:cubicBezTo>
                <a:cubicBezTo>
                  <a:pt x="358" y="21"/>
                  <a:pt x="356" y="22"/>
                  <a:pt x="356" y="22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4" y="21"/>
                  <a:pt x="354" y="21"/>
                  <a:pt x="354" y="21"/>
                </a:cubicBezTo>
                <a:cubicBezTo>
                  <a:pt x="351" y="21"/>
                  <a:pt x="351" y="21"/>
                  <a:pt x="351" y="21"/>
                </a:cubicBezTo>
                <a:cubicBezTo>
                  <a:pt x="341" y="21"/>
                  <a:pt x="332" y="22"/>
                  <a:pt x="325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4" y="22"/>
                  <a:pt x="324" y="22"/>
                  <a:pt x="324" y="22"/>
                </a:cubicBezTo>
                <a:cubicBezTo>
                  <a:pt x="329" y="24"/>
                  <a:pt x="335" y="26"/>
                  <a:pt x="342" y="29"/>
                </a:cubicBezTo>
                <a:cubicBezTo>
                  <a:pt x="350" y="33"/>
                  <a:pt x="358" y="37"/>
                  <a:pt x="361" y="38"/>
                </a:cubicBezTo>
                <a:cubicBezTo>
                  <a:pt x="364" y="40"/>
                  <a:pt x="360" y="38"/>
                  <a:pt x="362" y="39"/>
                </a:cubicBezTo>
                <a:cubicBezTo>
                  <a:pt x="366" y="41"/>
                  <a:pt x="372" y="45"/>
                  <a:pt x="375" y="46"/>
                </a:cubicBezTo>
                <a:cubicBezTo>
                  <a:pt x="385" y="53"/>
                  <a:pt x="395" y="61"/>
                  <a:pt x="402" y="67"/>
                </a:cubicBezTo>
                <a:cubicBezTo>
                  <a:pt x="404" y="69"/>
                  <a:pt x="407" y="71"/>
                  <a:pt x="408" y="72"/>
                </a:cubicBezTo>
                <a:cubicBezTo>
                  <a:pt x="412" y="75"/>
                  <a:pt x="418" y="82"/>
                  <a:pt x="422" y="87"/>
                </a:cubicBezTo>
                <a:cubicBezTo>
                  <a:pt x="428" y="94"/>
                  <a:pt x="434" y="102"/>
                  <a:pt x="439" y="111"/>
                </a:cubicBezTo>
                <a:cubicBezTo>
                  <a:pt x="444" y="120"/>
                  <a:pt x="448" y="129"/>
                  <a:pt x="450" y="140"/>
                </a:cubicBezTo>
                <a:cubicBezTo>
                  <a:pt x="452" y="150"/>
                  <a:pt x="452" y="161"/>
                  <a:pt x="449" y="171"/>
                </a:cubicBezTo>
                <a:close/>
                <a:moveTo>
                  <a:pt x="178" y="8"/>
                </a:moveTo>
                <a:cubicBezTo>
                  <a:pt x="173" y="8"/>
                  <a:pt x="171" y="8"/>
                  <a:pt x="163" y="9"/>
                </a:cubicBezTo>
                <a:cubicBezTo>
                  <a:pt x="161" y="9"/>
                  <a:pt x="160" y="9"/>
                  <a:pt x="156" y="10"/>
                </a:cubicBezTo>
                <a:cubicBezTo>
                  <a:pt x="155" y="10"/>
                  <a:pt x="146" y="11"/>
                  <a:pt x="146" y="12"/>
                </a:cubicBezTo>
                <a:cubicBezTo>
                  <a:pt x="151" y="11"/>
                  <a:pt x="154" y="11"/>
                  <a:pt x="157" y="10"/>
                </a:cubicBezTo>
                <a:cubicBezTo>
                  <a:pt x="159" y="10"/>
                  <a:pt x="157" y="10"/>
                  <a:pt x="158" y="10"/>
                </a:cubicBezTo>
                <a:cubicBezTo>
                  <a:pt x="163" y="10"/>
                  <a:pt x="172" y="8"/>
                  <a:pt x="179" y="8"/>
                </a:cubicBezTo>
                <a:cubicBezTo>
                  <a:pt x="180" y="8"/>
                  <a:pt x="177" y="8"/>
                  <a:pt x="178" y="8"/>
                </a:cubicBezTo>
                <a:close/>
                <a:moveTo>
                  <a:pt x="180" y="8"/>
                </a:moveTo>
                <a:cubicBezTo>
                  <a:pt x="181" y="8"/>
                  <a:pt x="181" y="8"/>
                  <a:pt x="181" y="8"/>
                </a:cubicBezTo>
                <a:cubicBezTo>
                  <a:pt x="186" y="8"/>
                  <a:pt x="182" y="7"/>
                  <a:pt x="180" y="8"/>
                </a:cubicBezTo>
                <a:close/>
                <a:moveTo>
                  <a:pt x="218" y="17"/>
                </a:moveTo>
                <a:cubicBezTo>
                  <a:pt x="221" y="16"/>
                  <a:pt x="226" y="15"/>
                  <a:pt x="232" y="14"/>
                </a:cubicBezTo>
                <a:cubicBezTo>
                  <a:pt x="230" y="14"/>
                  <a:pt x="229" y="14"/>
                  <a:pt x="227" y="15"/>
                </a:cubicBezTo>
                <a:cubicBezTo>
                  <a:pt x="224" y="16"/>
                  <a:pt x="221" y="16"/>
                  <a:pt x="218" y="17"/>
                </a:cubicBezTo>
                <a:close/>
                <a:moveTo>
                  <a:pt x="427" y="122"/>
                </a:moveTo>
                <a:cubicBezTo>
                  <a:pt x="421" y="111"/>
                  <a:pt x="412" y="100"/>
                  <a:pt x="403" y="90"/>
                </a:cubicBezTo>
                <a:cubicBezTo>
                  <a:pt x="402" y="89"/>
                  <a:pt x="401" y="88"/>
                  <a:pt x="400" y="86"/>
                </a:cubicBezTo>
                <a:cubicBezTo>
                  <a:pt x="398" y="84"/>
                  <a:pt x="398" y="85"/>
                  <a:pt x="396" y="83"/>
                </a:cubicBezTo>
                <a:cubicBezTo>
                  <a:pt x="394" y="81"/>
                  <a:pt x="395" y="82"/>
                  <a:pt x="394" y="81"/>
                </a:cubicBezTo>
                <a:cubicBezTo>
                  <a:pt x="376" y="64"/>
                  <a:pt x="355" y="52"/>
                  <a:pt x="335" y="43"/>
                </a:cubicBezTo>
                <a:cubicBezTo>
                  <a:pt x="331" y="41"/>
                  <a:pt x="335" y="42"/>
                  <a:pt x="332" y="41"/>
                </a:cubicBezTo>
                <a:cubicBezTo>
                  <a:pt x="320" y="36"/>
                  <a:pt x="302" y="30"/>
                  <a:pt x="286" y="26"/>
                </a:cubicBezTo>
                <a:cubicBezTo>
                  <a:pt x="285" y="26"/>
                  <a:pt x="283" y="26"/>
                  <a:pt x="282" y="25"/>
                </a:cubicBezTo>
                <a:cubicBezTo>
                  <a:pt x="282" y="25"/>
                  <a:pt x="283" y="25"/>
                  <a:pt x="283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82" y="25"/>
                  <a:pt x="282" y="25"/>
                  <a:pt x="282" y="25"/>
                </a:cubicBezTo>
                <a:cubicBezTo>
                  <a:pt x="268" y="27"/>
                  <a:pt x="253" y="29"/>
                  <a:pt x="240" y="32"/>
                </a:cubicBezTo>
                <a:cubicBezTo>
                  <a:pt x="227" y="34"/>
                  <a:pt x="212" y="38"/>
                  <a:pt x="201" y="41"/>
                </a:cubicBezTo>
                <a:cubicBezTo>
                  <a:pt x="188" y="45"/>
                  <a:pt x="175" y="48"/>
                  <a:pt x="164" y="53"/>
                </a:cubicBezTo>
                <a:cubicBezTo>
                  <a:pt x="156" y="56"/>
                  <a:pt x="150" y="59"/>
                  <a:pt x="143" y="62"/>
                </a:cubicBezTo>
                <a:cubicBezTo>
                  <a:pt x="141" y="63"/>
                  <a:pt x="139" y="64"/>
                  <a:pt x="137" y="65"/>
                </a:cubicBezTo>
                <a:cubicBezTo>
                  <a:pt x="130" y="68"/>
                  <a:pt x="124" y="72"/>
                  <a:pt x="117" y="76"/>
                </a:cubicBezTo>
                <a:cubicBezTo>
                  <a:pt x="111" y="79"/>
                  <a:pt x="106" y="83"/>
                  <a:pt x="100" y="87"/>
                </a:cubicBezTo>
                <a:cubicBezTo>
                  <a:pt x="83" y="99"/>
                  <a:pt x="62" y="117"/>
                  <a:pt x="47" y="136"/>
                </a:cubicBezTo>
                <a:cubicBezTo>
                  <a:pt x="45" y="137"/>
                  <a:pt x="45" y="138"/>
                  <a:pt x="44" y="140"/>
                </a:cubicBezTo>
                <a:cubicBezTo>
                  <a:pt x="34" y="152"/>
                  <a:pt x="26" y="165"/>
                  <a:pt x="22" y="178"/>
                </a:cubicBezTo>
                <a:cubicBezTo>
                  <a:pt x="19" y="186"/>
                  <a:pt x="17" y="195"/>
                  <a:pt x="17" y="205"/>
                </a:cubicBezTo>
                <a:cubicBezTo>
                  <a:pt x="18" y="209"/>
                  <a:pt x="18" y="214"/>
                  <a:pt x="19" y="218"/>
                </a:cubicBezTo>
                <a:cubicBezTo>
                  <a:pt x="21" y="222"/>
                  <a:pt x="22" y="226"/>
                  <a:pt x="25" y="229"/>
                </a:cubicBezTo>
                <a:cubicBezTo>
                  <a:pt x="33" y="241"/>
                  <a:pt x="48" y="249"/>
                  <a:pt x="64" y="254"/>
                </a:cubicBezTo>
                <a:cubicBezTo>
                  <a:pt x="75" y="258"/>
                  <a:pt x="88" y="261"/>
                  <a:pt x="102" y="263"/>
                </a:cubicBezTo>
                <a:cubicBezTo>
                  <a:pt x="106" y="263"/>
                  <a:pt x="111" y="264"/>
                  <a:pt x="116" y="265"/>
                </a:cubicBezTo>
                <a:cubicBezTo>
                  <a:pt x="122" y="265"/>
                  <a:pt x="129" y="266"/>
                  <a:pt x="136" y="266"/>
                </a:cubicBezTo>
                <a:cubicBezTo>
                  <a:pt x="149" y="267"/>
                  <a:pt x="161" y="268"/>
                  <a:pt x="173" y="268"/>
                </a:cubicBezTo>
                <a:cubicBezTo>
                  <a:pt x="185" y="268"/>
                  <a:pt x="196" y="268"/>
                  <a:pt x="208" y="268"/>
                </a:cubicBezTo>
                <a:cubicBezTo>
                  <a:pt x="212" y="267"/>
                  <a:pt x="216" y="267"/>
                  <a:pt x="220" y="267"/>
                </a:cubicBezTo>
                <a:cubicBezTo>
                  <a:pt x="223" y="267"/>
                  <a:pt x="226" y="266"/>
                  <a:pt x="228" y="266"/>
                </a:cubicBezTo>
                <a:cubicBezTo>
                  <a:pt x="242" y="265"/>
                  <a:pt x="260" y="262"/>
                  <a:pt x="276" y="259"/>
                </a:cubicBezTo>
                <a:cubicBezTo>
                  <a:pt x="298" y="254"/>
                  <a:pt x="318" y="249"/>
                  <a:pt x="341" y="240"/>
                </a:cubicBezTo>
                <a:cubicBezTo>
                  <a:pt x="358" y="233"/>
                  <a:pt x="377" y="227"/>
                  <a:pt x="393" y="217"/>
                </a:cubicBezTo>
                <a:cubicBezTo>
                  <a:pt x="403" y="210"/>
                  <a:pt x="412" y="202"/>
                  <a:pt x="420" y="192"/>
                </a:cubicBezTo>
                <a:cubicBezTo>
                  <a:pt x="428" y="182"/>
                  <a:pt x="433" y="171"/>
                  <a:pt x="435" y="160"/>
                </a:cubicBezTo>
                <a:cubicBezTo>
                  <a:pt x="436" y="147"/>
                  <a:pt x="433" y="134"/>
                  <a:pt x="427" y="122"/>
                </a:cubicBezTo>
                <a:close/>
                <a:moveTo>
                  <a:pt x="122" y="17"/>
                </a:moveTo>
                <a:cubicBezTo>
                  <a:pt x="122" y="17"/>
                  <a:pt x="123" y="17"/>
                  <a:pt x="123" y="16"/>
                </a:cubicBezTo>
                <a:cubicBezTo>
                  <a:pt x="123" y="17"/>
                  <a:pt x="122" y="16"/>
                  <a:pt x="122" y="17"/>
                </a:cubicBezTo>
                <a:close/>
                <a:moveTo>
                  <a:pt x="123" y="16"/>
                </a:moveTo>
                <a:cubicBezTo>
                  <a:pt x="124" y="16"/>
                  <a:pt x="124" y="16"/>
                  <a:pt x="124" y="16"/>
                </a:cubicBezTo>
                <a:cubicBezTo>
                  <a:pt x="124" y="16"/>
                  <a:pt x="123" y="16"/>
                  <a:pt x="123" y="16"/>
                </a:cubicBezTo>
                <a:close/>
                <a:moveTo>
                  <a:pt x="123" y="20"/>
                </a:moveTo>
                <a:cubicBezTo>
                  <a:pt x="123" y="19"/>
                  <a:pt x="123" y="19"/>
                  <a:pt x="123" y="19"/>
                </a:cubicBezTo>
                <a:cubicBezTo>
                  <a:pt x="123" y="19"/>
                  <a:pt x="122" y="19"/>
                  <a:pt x="123" y="20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3" y="19"/>
                </a:cubicBezTo>
                <a:cubicBezTo>
                  <a:pt x="123" y="19"/>
                  <a:pt x="123" y="19"/>
                  <a:pt x="124" y="19"/>
                </a:cubicBezTo>
                <a:close/>
                <a:moveTo>
                  <a:pt x="124" y="19"/>
                </a:move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ubicBezTo>
                  <a:pt x="124" y="19"/>
                  <a:pt x="124" y="19"/>
                  <a:pt x="124" y="19"/>
                </a:cubicBezTo>
                <a:close/>
                <a:moveTo>
                  <a:pt x="124" y="17"/>
                </a:moveTo>
                <a:cubicBezTo>
                  <a:pt x="124" y="17"/>
                  <a:pt x="124" y="17"/>
                  <a:pt x="124" y="17"/>
                </a:cubicBezTo>
                <a:cubicBezTo>
                  <a:pt x="124" y="17"/>
                  <a:pt x="124" y="17"/>
                  <a:pt x="124" y="17"/>
                </a:cubicBezTo>
                <a:close/>
                <a:moveTo>
                  <a:pt x="240" y="4"/>
                </a:moveTo>
                <a:cubicBezTo>
                  <a:pt x="239" y="4"/>
                  <a:pt x="235" y="3"/>
                  <a:pt x="234" y="4"/>
                </a:cubicBezTo>
                <a:cubicBezTo>
                  <a:pt x="236" y="4"/>
                  <a:pt x="240" y="4"/>
                  <a:pt x="240" y="4"/>
                </a:cubicBezTo>
                <a:close/>
                <a:moveTo>
                  <a:pt x="248" y="5"/>
                </a:moveTo>
                <a:cubicBezTo>
                  <a:pt x="246" y="5"/>
                  <a:pt x="245" y="5"/>
                  <a:pt x="242" y="5"/>
                </a:cubicBezTo>
                <a:cubicBezTo>
                  <a:pt x="242" y="5"/>
                  <a:pt x="247" y="5"/>
                  <a:pt x="248" y="5"/>
                </a:cubicBezTo>
                <a:close/>
                <a:moveTo>
                  <a:pt x="217" y="5"/>
                </a:moveTo>
                <a:cubicBezTo>
                  <a:pt x="215" y="5"/>
                  <a:pt x="212" y="5"/>
                  <a:pt x="211" y="5"/>
                </a:cubicBezTo>
                <a:cubicBezTo>
                  <a:pt x="213" y="5"/>
                  <a:pt x="216" y="5"/>
                  <a:pt x="217" y="5"/>
                </a:cubicBezTo>
                <a:close/>
                <a:moveTo>
                  <a:pt x="123" y="22"/>
                </a:moveTo>
                <a:cubicBezTo>
                  <a:pt x="123" y="22"/>
                  <a:pt x="124" y="23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4" y="22"/>
                  <a:pt x="124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5" y="22"/>
                  <a:pt x="125" y="22"/>
                </a:cubicBezTo>
                <a:cubicBezTo>
                  <a:pt x="125" y="22"/>
                  <a:pt x="123" y="22"/>
                  <a:pt x="123" y="22"/>
                </a:cubicBezTo>
                <a:close/>
                <a:moveTo>
                  <a:pt x="125" y="24"/>
                </a:moveTo>
                <a:cubicBezTo>
                  <a:pt x="124" y="24"/>
                  <a:pt x="124" y="24"/>
                  <a:pt x="124" y="24"/>
                </a:cubicBezTo>
                <a:cubicBezTo>
                  <a:pt x="124" y="24"/>
                  <a:pt x="125" y="24"/>
                  <a:pt x="125" y="24"/>
                </a:cubicBezTo>
                <a:close/>
                <a:moveTo>
                  <a:pt x="124" y="16"/>
                </a:moveTo>
                <a:cubicBezTo>
                  <a:pt x="124" y="16"/>
                  <a:pt x="125" y="16"/>
                  <a:pt x="125" y="16"/>
                </a:cubicBezTo>
                <a:cubicBezTo>
                  <a:pt x="125" y="16"/>
                  <a:pt x="124" y="16"/>
                  <a:pt x="124" y="16"/>
                </a:cubicBezTo>
                <a:close/>
                <a:moveTo>
                  <a:pt x="197" y="3"/>
                </a:moveTo>
                <a:cubicBezTo>
                  <a:pt x="201" y="3"/>
                  <a:pt x="205" y="3"/>
                  <a:pt x="207" y="3"/>
                </a:cubicBezTo>
                <a:cubicBezTo>
                  <a:pt x="203" y="3"/>
                  <a:pt x="198" y="3"/>
                  <a:pt x="197" y="3"/>
                </a:cubicBezTo>
                <a:close/>
                <a:moveTo>
                  <a:pt x="125" y="19"/>
                </a:moveTo>
                <a:cubicBezTo>
                  <a:pt x="125" y="19"/>
                  <a:pt x="124" y="19"/>
                  <a:pt x="124" y="19"/>
                </a:cubicBezTo>
                <a:cubicBezTo>
                  <a:pt x="124" y="19"/>
                  <a:pt x="125" y="19"/>
                  <a:pt x="125" y="19"/>
                </a:cubicBezTo>
                <a:close/>
                <a:moveTo>
                  <a:pt x="159" y="12"/>
                </a:moveTo>
                <a:cubicBezTo>
                  <a:pt x="158" y="12"/>
                  <a:pt x="156" y="13"/>
                  <a:pt x="154" y="13"/>
                </a:cubicBezTo>
                <a:cubicBezTo>
                  <a:pt x="152" y="13"/>
                  <a:pt x="140" y="15"/>
                  <a:pt x="141" y="15"/>
                </a:cubicBezTo>
                <a:cubicBezTo>
                  <a:pt x="148" y="13"/>
                  <a:pt x="159" y="13"/>
                  <a:pt x="165" y="12"/>
                </a:cubicBezTo>
                <a:cubicBezTo>
                  <a:pt x="163" y="12"/>
                  <a:pt x="161" y="12"/>
                  <a:pt x="159" y="12"/>
                </a:cubicBezTo>
                <a:close/>
                <a:moveTo>
                  <a:pt x="161" y="18"/>
                </a:moveTo>
                <a:cubicBezTo>
                  <a:pt x="164" y="17"/>
                  <a:pt x="174" y="16"/>
                  <a:pt x="179" y="16"/>
                </a:cubicBezTo>
                <a:cubicBezTo>
                  <a:pt x="173" y="16"/>
                  <a:pt x="167" y="17"/>
                  <a:pt x="161" y="18"/>
                </a:cubicBezTo>
                <a:close/>
                <a:moveTo>
                  <a:pt x="120" y="28"/>
                </a:moveTo>
                <a:cubicBezTo>
                  <a:pt x="119" y="29"/>
                  <a:pt x="119" y="29"/>
                  <a:pt x="120" y="28"/>
                </a:cubicBezTo>
                <a:close/>
                <a:moveTo>
                  <a:pt x="188" y="18"/>
                </a:moveTo>
                <a:cubicBezTo>
                  <a:pt x="188" y="18"/>
                  <a:pt x="187" y="18"/>
                  <a:pt x="187" y="18"/>
                </a:cubicBezTo>
                <a:cubicBezTo>
                  <a:pt x="187" y="18"/>
                  <a:pt x="187" y="18"/>
                  <a:pt x="188" y="18"/>
                </a:cubicBezTo>
                <a:close/>
                <a:moveTo>
                  <a:pt x="127" y="16"/>
                </a:moveTo>
                <a:cubicBezTo>
                  <a:pt x="127" y="16"/>
                  <a:pt x="127" y="17"/>
                  <a:pt x="127" y="17"/>
                </a:cubicBezTo>
                <a:cubicBezTo>
                  <a:pt x="127" y="17"/>
                  <a:pt x="127" y="16"/>
                  <a:pt x="127" y="16"/>
                </a:cubicBezTo>
                <a:close/>
                <a:moveTo>
                  <a:pt x="125" y="25"/>
                </a:moveTo>
                <a:cubicBezTo>
                  <a:pt x="125" y="25"/>
                  <a:pt x="125" y="25"/>
                  <a:pt x="125" y="25"/>
                </a:cubicBezTo>
                <a:cubicBezTo>
                  <a:pt x="125" y="25"/>
                  <a:pt x="125" y="25"/>
                  <a:pt x="125" y="25"/>
                </a:cubicBezTo>
                <a:close/>
                <a:moveTo>
                  <a:pt x="119" y="19"/>
                </a:moveTo>
                <a:cubicBezTo>
                  <a:pt x="119" y="19"/>
                  <a:pt x="119" y="19"/>
                  <a:pt x="119" y="19"/>
                </a:cubicBezTo>
                <a:cubicBezTo>
                  <a:pt x="120" y="18"/>
                  <a:pt x="121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7"/>
                  <a:pt x="123" y="18"/>
                  <a:pt x="123" y="17"/>
                </a:cubicBezTo>
                <a:cubicBezTo>
                  <a:pt x="122" y="18"/>
                  <a:pt x="121" y="18"/>
                  <a:pt x="120" y="18"/>
                </a:cubicBezTo>
                <a:cubicBezTo>
                  <a:pt x="120" y="18"/>
                  <a:pt x="120" y="18"/>
                  <a:pt x="120" y="18"/>
                </a:cubicBezTo>
                <a:cubicBezTo>
                  <a:pt x="119" y="19"/>
                  <a:pt x="118" y="18"/>
                  <a:pt x="118" y="19"/>
                </a:cubicBezTo>
                <a:cubicBezTo>
                  <a:pt x="118" y="19"/>
                  <a:pt x="119" y="19"/>
                  <a:pt x="119" y="19"/>
                </a:cubicBezTo>
                <a:close/>
                <a:moveTo>
                  <a:pt x="316" y="36"/>
                </a:moveTo>
                <a:cubicBezTo>
                  <a:pt x="315" y="35"/>
                  <a:pt x="312" y="35"/>
                  <a:pt x="312" y="35"/>
                </a:cubicBezTo>
                <a:cubicBezTo>
                  <a:pt x="314" y="35"/>
                  <a:pt x="315" y="36"/>
                  <a:pt x="316" y="36"/>
                </a:cubicBezTo>
                <a:close/>
                <a:moveTo>
                  <a:pt x="132" y="26"/>
                </a:moveTo>
                <a:cubicBezTo>
                  <a:pt x="134" y="26"/>
                  <a:pt x="134" y="26"/>
                  <a:pt x="134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1" y="26"/>
                  <a:pt x="131" y="26"/>
                  <a:pt x="131" y="26"/>
                </a:cubicBezTo>
                <a:cubicBezTo>
                  <a:pt x="131" y="26"/>
                  <a:pt x="132" y="26"/>
                  <a:pt x="132" y="26"/>
                </a:cubicBezTo>
                <a:cubicBezTo>
                  <a:pt x="132" y="26"/>
                  <a:pt x="132" y="26"/>
                  <a:pt x="132" y="26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6"/>
                  <a:pt x="121" y="25"/>
                  <a:pt x="121" y="25"/>
                </a:cubicBezTo>
                <a:close/>
                <a:moveTo>
                  <a:pt x="121" y="25"/>
                </a:moveTo>
                <a:cubicBezTo>
                  <a:pt x="121" y="25"/>
                  <a:pt x="121" y="25"/>
                  <a:pt x="121" y="25"/>
                </a:cubicBezTo>
                <a:cubicBezTo>
                  <a:pt x="121" y="25"/>
                  <a:pt x="121" y="25"/>
                  <a:pt x="121" y="25"/>
                </a:cubicBezTo>
                <a:close/>
                <a:moveTo>
                  <a:pt x="122" y="19"/>
                </a:moveTo>
                <a:cubicBezTo>
                  <a:pt x="122" y="19"/>
                  <a:pt x="122" y="19"/>
                  <a:pt x="122" y="19"/>
                </a:cubicBezTo>
                <a:cubicBezTo>
                  <a:pt x="122" y="19"/>
                  <a:pt x="122" y="19"/>
                  <a:pt x="122" y="19"/>
                </a:cubicBezTo>
                <a:close/>
                <a:moveTo>
                  <a:pt x="121" y="23"/>
                </a:moveTo>
                <a:cubicBezTo>
                  <a:pt x="122" y="23"/>
                  <a:pt x="122" y="22"/>
                  <a:pt x="121" y="23"/>
                </a:cubicBezTo>
                <a:close/>
                <a:moveTo>
                  <a:pt x="121" y="26"/>
                </a:moveTo>
                <a:cubicBezTo>
                  <a:pt x="121" y="26"/>
                  <a:pt x="121" y="26"/>
                  <a:pt x="121" y="26"/>
                </a:cubicBezTo>
                <a:cubicBezTo>
                  <a:pt x="121" y="26"/>
                  <a:pt x="121" y="26"/>
                  <a:pt x="121" y="26"/>
                </a:cubicBezTo>
                <a:close/>
                <a:moveTo>
                  <a:pt x="122" y="18"/>
                </a:moveTo>
                <a:cubicBezTo>
                  <a:pt x="122" y="18"/>
                  <a:pt x="122" y="18"/>
                  <a:pt x="121" y="18"/>
                </a:cubicBezTo>
                <a:cubicBezTo>
                  <a:pt x="121" y="18"/>
                  <a:pt x="121" y="18"/>
                  <a:pt x="121" y="18"/>
                </a:cubicBezTo>
                <a:cubicBezTo>
                  <a:pt x="121" y="18"/>
                  <a:pt x="122" y="18"/>
                  <a:pt x="122" y="18"/>
                </a:cubicBezTo>
                <a:close/>
                <a:moveTo>
                  <a:pt x="121" y="29"/>
                </a:moveTo>
                <a:cubicBezTo>
                  <a:pt x="121" y="29"/>
                  <a:pt x="121" y="29"/>
                  <a:pt x="121" y="28"/>
                </a:cubicBezTo>
                <a:cubicBezTo>
                  <a:pt x="121" y="28"/>
                  <a:pt x="121" y="28"/>
                  <a:pt x="121" y="29"/>
                </a:cubicBez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2235" y="882933"/>
            <a:ext cx="16161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Arash" panose="00000400000000000000" pitchFamily="2" charset="-78"/>
              </a:rPr>
              <a:t>اطلاعات بازار صنعت</a:t>
            </a:r>
          </a:p>
        </p:txBody>
      </p:sp>
      <p:sp>
        <p:nvSpPr>
          <p:cNvPr id="7" name="Rectangle 6"/>
          <p:cNvSpPr/>
          <p:nvPr/>
        </p:nvSpPr>
        <p:spPr>
          <a:xfrm>
            <a:off x="2254388" y="1940515"/>
            <a:ext cx="8958097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28575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a-IR" b="1" dirty="0">
                <a:cs typeface="B Nazanin" panose="00000400000000000000" pitchFamily="2" charset="-78"/>
              </a:rPr>
              <a:t>ظرفیت بازار و درصد سهم کسب و کار از سهم بازار </a:t>
            </a:r>
            <a:endParaRPr lang="fa-IR" sz="2800" b="1" dirty="0" smtClean="0">
              <a:solidFill>
                <a:prstClr val="black"/>
              </a:solidFill>
              <a:latin typeface="Gill Sans MT"/>
              <a:cs typeface="B Nazanin" panose="00000400000000000000" pitchFamily="2" charset="-78"/>
            </a:endParaRPr>
          </a:p>
          <a:p>
            <a:pPr marL="8255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r>
              <a:rPr lang="fa-IR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MT"/>
                <a:cs typeface="B Nazanin" panose="00000400000000000000" pitchFamily="2" charset="-78"/>
              </a:rPr>
              <a:t>؟</a:t>
            </a:r>
            <a:endParaRPr lang="fa-IR" sz="8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Gill Sans MT"/>
              <a:cs typeface="B Nazanin" panose="00000400000000000000" pitchFamily="2" charset="-78"/>
            </a:endParaRPr>
          </a:p>
          <a:p>
            <a:pPr marL="368300" indent="-28575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  <a:defRPr/>
            </a:pPr>
            <a:endParaRPr lang="fa-IR" b="1" dirty="0" smtClean="0">
              <a:cs typeface="B Nazanin" panose="00000400000000000000" pitchFamily="2" charset="-78"/>
            </a:endParaRPr>
          </a:p>
          <a:p>
            <a:pPr marL="368300" indent="-28575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fa-IR" b="1" dirty="0" smtClean="0">
                <a:cs typeface="B Nazanin" panose="00000400000000000000" pitchFamily="2" charset="-78"/>
              </a:rPr>
              <a:t>معرفی مشتریان </a:t>
            </a:r>
            <a:r>
              <a:rPr lang="fa-IR" b="1" dirty="0">
                <a:cs typeface="B Nazanin" panose="00000400000000000000" pitchFamily="2" charset="-78"/>
              </a:rPr>
              <a:t>فعلی  شرکت متقاضی استقرار در پارک </a:t>
            </a:r>
            <a:r>
              <a:rPr lang="fa-IR" b="1" dirty="0" smtClean="0">
                <a:cs typeface="B Nazanin" panose="00000400000000000000" pitchFamily="2" charset="-78"/>
              </a:rPr>
              <a:t>و </a:t>
            </a:r>
            <a:r>
              <a:rPr lang="fa-IR" b="1" dirty="0">
                <a:cs typeface="B Nazanin" panose="00000400000000000000" pitchFamily="2" charset="-78"/>
              </a:rPr>
              <a:t>مشتریان احتمالی جدید در سه سال آینده </a:t>
            </a:r>
            <a:endParaRPr lang="fa-IR" b="1" dirty="0" smtClean="0">
              <a:cs typeface="B Nazanin" panose="00000400000000000000" pitchFamily="2" charset="-78"/>
            </a:endParaRPr>
          </a:p>
          <a:p>
            <a:pPr marL="8255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r>
              <a:rPr lang="fa-IR" sz="8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MT"/>
                <a:cs typeface="B Nazanin" panose="00000400000000000000" pitchFamily="2" charset="-78"/>
              </a:rPr>
              <a:t>؟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6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9777">
            <a:off x="572074" y="657146"/>
            <a:ext cx="2288126" cy="159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165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38" y="365647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1842428" y="706913"/>
            <a:ext cx="9771534" cy="5712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بیان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ریسک­های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احتمالی بازار محصولات/ خدمات 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550" lvl="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r>
              <a:rPr lang="fa-IR" sz="9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MT"/>
                <a:cs typeface="B Nazanin" panose="00000400000000000000" pitchFamily="2" charset="-78"/>
              </a:rPr>
              <a:t>؟</a:t>
            </a:r>
            <a:endParaRPr lang="fa-IR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بیان اقدامات </a:t>
            </a: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بازاریابی صورت گرفته در زمینه معرفی محصولات/خدمات </a:t>
            </a: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285750" indent="-2857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550" lvl="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r>
              <a:rPr lang="fa-IR" sz="8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cs typeface="B Nazanin" panose="00000400000000000000" pitchFamily="2" charset="-78"/>
              </a:rPr>
              <a:t>؟</a:t>
            </a:r>
          </a:p>
          <a:p>
            <a:pPr algn="r" rtl="1">
              <a:buClr>
                <a:srgbClr val="0070C0"/>
              </a:buClr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49777">
            <a:off x="492478" y="4130791"/>
            <a:ext cx="2288126" cy="159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owchart: Connector 8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7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05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51" y="404664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lowchart: Connector 6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8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76599" y="1343593"/>
            <a:ext cx="9661485" cy="331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بیان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رقبای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داخلی و خارجی شرکت در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بازار؟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مزیت رقابتی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به </a:t>
            </a: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رقبا</a:t>
            </a:r>
            <a:r>
              <a:rPr lang="fa-I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؟</a:t>
            </a:r>
          </a:p>
          <a:p>
            <a:pPr marL="171450" indent="-171450" algn="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a-IR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buClr>
                <a:srgbClr val="0070C0"/>
              </a:buClr>
            </a:pPr>
            <a:endParaRPr lang="fa-IR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82550" lvl="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r>
              <a:rPr lang="ar-S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Gill Sans MT"/>
                <a:cs typeface="B Nazanin" panose="00000400000000000000" pitchFamily="2" charset="-78"/>
              </a:rPr>
              <a:t>؟</a:t>
            </a:r>
          </a:p>
          <a:p>
            <a:pPr marL="82550" lvl="0" algn="ct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defRPr/>
            </a:pPr>
            <a:endParaRPr lang="fa-IR" b="1" dirty="0">
              <a:solidFill>
                <a:srgbClr val="00000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>
              <a:buClr>
                <a:srgbClr val="0070C0"/>
              </a:buClr>
            </a:pPr>
            <a:endParaRPr lang="fa-IR" sz="2800" dirty="0">
              <a:cs typeface="B Nazanin" panose="000004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9496"/>
              </p:ext>
            </p:extLst>
          </p:nvPr>
        </p:nvGraphicFramePr>
        <p:xfrm>
          <a:off x="3275873" y="3665538"/>
          <a:ext cx="6072302" cy="1652270"/>
        </p:xfrm>
        <a:graphic>
          <a:graphicData uri="http://schemas.openxmlformats.org/drawingml/2006/table">
            <a:tbl>
              <a:tblPr rtl="1" firstRow="1" firstCol="1" bandRow="1"/>
              <a:tblGrid>
                <a:gridCol w="1914366">
                  <a:extLst>
                    <a:ext uri="{9D8B030D-6E8A-4147-A177-3AD203B41FA5}">
                      <a16:colId xmlns:a16="http://schemas.microsoft.com/office/drawing/2014/main" val="1395710937"/>
                    </a:ext>
                  </a:extLst>
                </a:gridCol>
                <a:gridCol w="1039484">
                  <a:extLst>
                    <a:ext uri="{9D8B030D-6E8A-4147-A177-3AD203B41FA5}">
                      <a16:colId xmlns:a16="http://schemas.microsoft.com/office/drawing/2014/main" val="2493376977"/>
                    </a:ext>
                  </a:extLst>
                </a:gridCol>
                <a:gridCol w="1039484">
                  <a:extLst>
                    <a:ext uri="{9D8B030D-6E8A-4147-A177-3AD203B41FA5}">
                      <a16:colId xmlns:a16="http://schemas.microsoft.com/office/drawing/2014/main" val="1523053325"/>
                    </a:ext>
                  </a:extLst>
                </a:gridCol>
                <a:gridCol w="1039484">
                  <a:extLst>
                    <a:ext uri="{9D8B030D-6E8A-4147-A177-3AD203B41FA5}">
                      <a16:colId xmlns:a16="http://schemas.microsoft.com/office/drawing/2014/main" val="298527406"/>
                    </a:ext>
                  </a:extLst>
                </a:gridCol>
                <a:gridCol w="1039484">
                  <a:extLst>
                    <a:ext uri="{9D8B030D-6E8A-4147-A177-3AD203B41FA5}">
                      <a16:colId xmlns:a16="http://schemas.microsoft.com/office/drawing/2014/main" val="1623906131"/>
                    </a:ext>
                  </a:extLst>
                </a:gridCol>
              </a:tblGrid>
              <a:tr h="737870">
                <a:tc>
                  <a:txBody>
                    <a:bodyPr/>
                    <a:lstStyle/>
                    <a:p>
                      <a:pPr algn="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ویژگی­های محصول/خدمت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رقیب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رقیب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رقیب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نام کسب و کار شما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354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ویژگی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r>
                        <a:rPr lang="ar-SA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469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ویژگی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 ارد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432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ویژگی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071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ویژگی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ندارد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75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دارد</a:t>
                      </a:r>
                      <a:r>
                        <a:rPr lang="ar-SA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291701"/>
                  </a:ext>
                </a:extLst>
              </a:tr>
            </a:tbl>
          </a:graphicData>
        </a:graphic>
      </p:graphicFrame>
      <p:pic>
        <p:nvPicPr>
          <p:cNvPr id="10" name="Picture 9" descr="stick_figure_walking_reading_book_sm_w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47449" y="5141339"/>
            <a:ext cx="1600029" cy="1600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8880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10" y="188640"/>
            <a:ext cx="1403648" cy="13740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owchart: Connector 7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 smtClean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9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3050" y="1577684"/>
            <a:ext cx="7700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rtl="1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a-IR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بیان </a:t>
            </a:r>
            <a:r>
              <a:rPr lang="ar-SA" b="1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بازار پیش بینی شده و فروش حاصل از نتیجه فعالیت شرکت متقاضی استقرار در پارک </a:t>
            </a:r>
            <a:endParaRPr lang="fa-I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224019"/>
              </p:ext>
            </p:extLst>
          </p:nvPr>
        </p:nvGraphicFramePr>
        <p:xfrm>
          <a:off x="3045996" y="2944284"/>
          <a:ext cx="6532056" cy="1442507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383928">
                  <a:extLst>
                    <a:ext uri="{9D8B030D-6E8A-4147-A177-3AD203B41FA5}">
                      <a16:colId xmlns:a16="http://schemas.microsoft.com/office/drawing/2014/main" val="584194981"/>
                    </a:ext>
                  </a:extLst>
                </a:gridCol>
                <a:gridCol w="1383928">
                  <a:extLst>
                    <a:ext uri="{9D8B030D-6E8A-4147-A177-3AD203B41FA5}">
                      <a16:colId xmlns:a16="http://schemas.microsoft.com/office/drawing/2014/main" val="2502135232"/>
                    </a:ext>
                  </a:extLst>
                </a:gridCol>
                <a:gridCol w="1383928">
                  <a:extLst>
                    <a:ext uri="{9D8B030D-6E8A-4147-A177-3AD203B41FA5}">
                      <a16:colId xmlns:a16="http://schemas.microsoft.com/office/drawing/2014/main" val="3236171439"/>
                    </a:ext>
                  </a:extLst>
                </a:gridCol>
                <a:gridCol w="1190136">
                  <a:extLst>
                    <a:ext uri="{9D8B030D-6E8A-4147-A177-3AD203B41FA5}">
                      <a16:colId xmlns:a16="http://schemas.microsoft.com/office/drawing/2014/main" val="1068158200"/>
                    </a:ext>
                  </a:extLst>
                </a:gridCol>
                <a:gridCol w="1190136">
                  <a:extLst>
                    <a:ext uri="{9D8B030D-6E8A-4147-A177-3AD203B41FA5}">
                      <a16:colId xmlns:a16="http://schemas.microsoft.com/office/drawing/2014/main" val="1230940235"/>
                    </a:ext>
                  </a:extLst>
                </a:gridCol>
              </a:tblGrid>
              <a:tr h="303725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محصول / خدمات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محصول سالانه (حجم)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فروش پیش بینی شده</a:t>
                      </a: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( ریال)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بازار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764806"/>
                  </a:ext>
                </a:extLst>
              </a:tr>
              <a:tr h="279098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داخلی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خارجی 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679428"/>
                  </a:ext>
                </a:extLst>
              </a:tr>
              <a:tr h="2149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369404"/>
                  </a:ext>
                </a:extLst>
              </a:tr>
              <a:tr h="2149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11941"/>
                  </a:ext>
                </a:extLst>
              </a:tr>
              <a:tr h="2149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606548"/>
                  </a:ext>
                </a:extLst>
              </a:tr>
              <a:tr h="2149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48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64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700</Words>
  <Application>Microsoft Office PowerPoint</Application>
  <PresentationFormat>Widescreen</PresentationFormat>
  <Paragraphs>349</Paragraphs>
  <Slides>16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5" baseType="lpstr">
      <vt:lpstr>2  Nazanin</vt:lpstr>
      <vt:lpstr>Algerian</vt:lpstr>
      <vt:lpstr>Arial</vt:lpstr>
      <vt:lpstr>B Arash</vt:lpstr>
      <vt:lpstr>B Compset</vt:lpstr>
      <vt:lpstr>B Homa</vt:lpstr>
      <vt:lpstr>B Jalal</vt:lpstr>
      <vt:lpstr>B Koodak</vt:lpstr>
      <vt:lpstr>B Mehr</vt:lpstr>
      <vt:lpstr>B Nazanin</vt:lpstr>
      <vt:lpstr>B Titr</vt:lpstr>
      <vt:lpstr>Calibri</vt:lpstr>
      <vt:lpstr>Calibri Light</vt:lpstr>
      <vt:lpstr>Gill Sans MT</vt:lpstr>
      <vt:lpstr>Times New Roman</vt:lpstr>
      <vt:lpstr>Wingdings</vt:lpstr>
      <vt:lpstr>Wingdings 2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</dc:creator>
  <cp:lastModifiedBy>anonymous</cp:lastModifiedBy>
  <cp:revision>35</cp:revision>
  <dcterms:created xsi:type="dcterms:W3CDTF">2023-09-03T06:51:29Z</dcterms:created>
  <dcterms:modified xsi:type="dcterms:W3CDTF">2023-09-26T09:00:12Z</dcterms:modified>
</cp:coreProperties>
</file>