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7FBC5A8B-4FCD-42B5-BA39-32FB82E66CF3}" type="datetimeFigureOut">
              <a:rPr lang="fa-IR" smtClean="0"/>
              <a:t>18/02/1445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00A1618-858A-49C3-B3C9-BF3E1183B833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0539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30FE99-4D35-42BF-B1A3-1A76DCEB0F36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15124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1DF47C-1BEB-44B5-843F-745DB16DBEDF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4327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D7A159-BC8F-47CE-BA46-2DCC7B8BADF3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0609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36702-865F-43D3-AA05-33A49B096860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36386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D7A159-BC8F-47CE-BA46-2DCC7B8BADF3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3171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5C2679-6AE7-4E6F-90E7-33863B987204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62429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A27F311-84A0-4D69-97BB-0FAA24D02B8E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8611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33FC8-6A4E-421F-94E8-CA8187238C47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439792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01EE38-5E78-4953-82C5-BF9DF4181CD0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8173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B33FC8-6A4E-421F-94E8-CA8187238C47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830491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FD7D7C-CC8A-466A-85D9-FCDB5A20F7E4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5588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61D4346-8AEF-4ED8-83D2-D9FD65D4E1CE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755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1B6203-6410-4E4D-8794-EE168720372C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64408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1B6203-6410-4E4D-8794-EE168720372C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6841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F1C9206-7D5D-4443-BDCC-D4C9160A0C17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8853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3716F2C-45EB-4D42-B4BD-10DD18F448D2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397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1DF47C-1BEB-44B5-843F-745DB16DBEDF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98405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3EF589-0254-4DFA-A7A8-70D0097FE25B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9897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57263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7AFC6C-1794-49CF-A4A3-EC81CF23F289}" type="slidenum">
              <a:rPr kumimoji="0" lang="ar-SA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57263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3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056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0477531" y="6286521"/>
            <a:ext cx="1524011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kumimoji="0" lang="ar-SA" sz="1500" b="1" i="0" u="none" strike="noStrike" kern="1200" cap="none" spc="0" normalizeH="0" baseline="0" noProof="0" smtClean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B Nazanin" pitchFamily="2" charset="-78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kumimoji="0" lang="fa-IR" sz="1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48312">
                    <a:lumMod val="75000"/>
                  </a:srgb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n-ea"/>
                <a:cs typeface="B Nazanin" pitchFamily="2" charset="-78"/>
              </a:rPr>
              <a:t>از 27</a:t>
            </a:r>
          </a:p>
        </p:txBody>
      </p:sp>
    </p:spTree>
    <p:extLst>
      <p:ext uri="{BB962C8B-B14F-4D97-AF65-F5344CB8AC3E}">
        <p14:creationId xmlns:p14="http://schemas.microsoft.com/office/powerpoint/2010/main" val="201308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433433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364712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A3E28D29-1ECB-41DF-951B-2A23F95AD026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028E3F4F-51B2-42EE-AFA2-40C4572185CC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1039664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965830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910187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518799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906812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068965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37052"/>
              </a:solidFill>
              <a:latin typeface="Arial" pitchFamily="34" charset="0"/>
              <a:cs typeface="B Koodak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solidFill>
                  <a:srgbClr val="637052"/>
                </a:solidFill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637052"/>
              </a:solidFill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621183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204909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96DFF08F-DC6B-4601-B491-B0F83F6DD2DA}" type="datetimeFigureOut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9/3/2023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1" fontAlgn="base">
              <a:spcBef>
                <a:spcPct val="0"/>
              </a:spcBef>
              <a:spcAft>
                <a:spcPct val="0"/>
              </a:spcAft>
            </a:pPr>
            <a:fld id="{4FAB73BC-B049-4115-A692-8D63A059BFB8}" type="slidenum">
              <a:rPr lang="en-US" smtClean="0">
                <a:latin typeface="Arial" pitchFamily="34" charset="0"/>
                <a:cs typeface="B Koodak" pitchFamily="2" charset="-78"/>
              </a:rPr>
              <a:pPr rtl="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latin typeface="Arial" pitchFamily="34" charset="0"/>
              <a:cs typeface="B Koodak" pitchFamily="2" charset="-7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9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83832" y="1124745"/>
            <a:ext cx="2592288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100" dirty="0">
                <a:solidFill>
                  <a:srgbClr val="000000"/>
                </a:solidFill>
                <a:latin typeface="Arial" pitchFamily="34" charset="0"/>
                <a:cs typeface="B Arash" panose="00000400000000000000" pitchFamily="2" charset="-78"/>
              </a:rPr>
              <a:t>به نام خدا</a:t>
            </a:r>
            <a:endParaRPr lang="fa-IR" sz="3100" dirty="0">
              <a:solidFill>
                <a:srgbClr val="000000"/>
              </a:solidFill>
              <a:latin typeface="Arial" pitchFamily="34" charset="0"/>
              <a:cs typeface="B Arash" panose="00000400000000000000" pitchFamily="2" charset="-7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675" y="204318"/>
            <a:ext cx="1441609" cy="1412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3719736" y="2564904"/>
            <a:ext cx="4824536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dirty="0">
                <a:solidFill>
                  <a:srgbClr val="000000"/>
                </a:solidFill>
                <a:latin typeface="Calibri" panose="020F0502020204030204"/>
                <a:cs typeface="B Arash" panose="00000400000000000000" pitchFamily="2" charset="-78"/>
              </a:rPr>
              <a:t>درخواست تسهیلات</a:t>
            </a:r>
            <a:endParaRPr lang="fa-IR" sz="4000" dirty="0">
              <a:solidFill>
                <a:srgbClr val="000000"/>
              </a:solidFill>
              <a:latin typeface="Calibri" panose="020F0502020204030204"/>
              <a:cs typeface="B Arash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80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204616" y="404664"/>
            <a:ext cx="2630637" cy="6093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مزاياي رقابتی</a:t>
            </a:r>
            <a:endParaRPr lang="fa-I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6077631" y="1868123"/>
            <a:ext cx="4208462" cy="17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fa-IR" sz="2800" b="1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10" y="188640"/>
            <a:ext cx="1403648" cy="13740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5519935" y="6406805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10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640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575839" y="662438"/>
            <a:ext cx="4502845" cy="6093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فروش و پیش بینی بازار فروش</a:t>
            </a:r>
            <a:endParaRPr lang="fa-I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756" y="218189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495601" y="2365534"/>
          <a:ext cx="7264215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2843">
                  <a:extLst>
                    <a:ext uri="{9D8B030D-6E8A-4147-A177-3AD203B41FA5}">
                      <a16:colId xmlns:a16="http://schemas.microsoft.com/office/drawing/2014/main" val="3931145373"/>
                    </a:ext>
                  </a:extLst>
                </a:gridCol>
                <a:gridCol w="1452843">
                  <a:extLst>
                    <a:ext uri="{9D8B030D-6E8A-4147-A177-3AD203B41FA5}">
                      <a16:colId xmlns:a16="http://schemas.microsoft.com/office/drawing/2014/main" val="1976999957"/>
                    </a:ext>
                  </a:extLst>
                </a:gridCol>
                <a:gridCol w="1452843">
                  <a:extLst>
                    <a:ext uri="{9D8B030D-6E8A-4147-A177-3AD203B41FA5}">
                      <a16:colId xmlns:a16="http://schemas.microsoft.com/office/drawing/2014/main" val="3475761855"/>
                    </a:ext>
                  </a:extLst>
                </a:gridCol>
                <a:gridCol w="1452843">
                  <a:extLst>
                    <a:ext uri="{9D8B030D-6E8A-4147-A177-3AD203B41FA5}">
                      <a16:colId xmlns:a16="http://schemas.microsoft.com/office/drawing/2014/main" val="3374538604"/>
                    </a:ext>
                  </a:extLst>
                </a:gridCol>
                <a:gridCol w="1452843">
                  <a:extLst>
                    <a:ext uri="{9D8B030D-6E8A-4147-A177-3AD203B41FA5}">
                      <a16:colId xmlns:a16="http://schemas.microsoft.com/office/drawing/2014/main" val="68889496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محصول/خدمت</a:t>
                      </a:r>
                      <a:endParaRPr lang="fa-IR" dirty="0">
                        <a:solidFill>
                          <a:srgbClr val="000000"/>
                        </a:solidFill>
                        <a:latin typeface="2  Nazani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محصول سالانه (حجم)</a:t>
                      </a:r>
                      <a:endParaRPr lang="fa-IR" dirty="0">
                        <a:solidFill>
                          <a:srgbClr val="000000"/>
                        </a:solidFill>
                        <a:latin typeface="2  Nazani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فروش پیش بینی شده</a:t>
                      </a:r>
                      <a:endParaRPr lang="fa-IR" dirty="0">
                        <a:solidFill>
                          <a:srgbClr val="000000"/>
                        </a:solidFill>
                        <a:latin typeface="2  Nazani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بازار</a:t>
                      </a:r>
                      <a:endParaRPr lang="fa-IR" dirty="0">
                        <a:solidFill>
                          <a:srgbClr val="000000"/>
                        </a:solidFill>
                        <a:latin typeface="2  Nazani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63481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داخلی%</a:t>
                      </a:r>
                      <a:endParaRPr lang="fa-IR" dirty="0">
                        <a:solidFill>
                          <a:srgbClr val="000000"/>
                        </a:solidFill>
                        <a:latin typeface="2  Nazani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خارجی%</a:t>
                      </a:r>
                      <a:endParaRPr lang="fa-IR" dirty="0">
                        <a:solidFill>
                          <a:srgbClr val="000000"/>
                        </a:solidFill>
                        <a:latin typeface="2  Nazani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34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4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674950"/>
                  </a:ext>
                </a:extLst>
              </a:tr>
            </a:tbl>
          </a:graphicData>
        </a:graphic>
      </p:graphicFrame>
      <p:sp>
        <p:nvSpPr>
          <p:cNvPr id="6" name="Flowchart: Connector 5"/>
          <p:cNvSpPr/>
          <p:nvPr/>
        </p:nvSpPr>
        <p:spPr>
          <a:xfrm>
            <a:off x="5231904" y="6425952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11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889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314620" y="1196752"/>
            <a:ext cx="7455172" cy="7386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5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سایر درآمدهای شرکت بغیر از فروش محصول اصلی</a:t>
            </a:r>
            <a:endParaRPr lang="fa-IR" sz="35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879976" y="2050993"/>
            <a:ext cx="4208462" cy="17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fa-IR" sz="2800" b="1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43" y="151689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5322126" y="6425952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12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98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285999" y="692696"/>
            <a:ext cx="7943639" cy="63094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نحوه کسب درآمد </a:t>
            </a:r>
            <a:r>
              <a:rPr lang="en-US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business model</a:t>
            </a:r>
            <a:r>
              <a:rPr lang="fa-IR" sz="35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 فناوری محوری</a:t>
            </a:r>
            <a:endParaRPr lang="en-US" sz="35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572" y="257652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owchart: Connector 4"/>
          <p:cNvSpPr/>
          <p:nvPr/>
        </p:nvSpPr>
        <p:spPr>
          <a:xfrm>
            <a:off x="5413127" y="6374150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13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1535" y="2132857"/>
            <a:ext cx="271688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8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pitchFamily="34" charset="0"/>
                <a:cs typeface="B Koodak" pitchFamily="2" charset="-78"/>
              </a:rPr>
              <a:t>؟</a:t>
            </a:r>
            <a:endParaRPr lang="fa-IR" sz="8000" dirty="0">
              <a:solidFill>
                <a:srgbClr val="000000"/>
              </a:solidFill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378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035660" y="1124744"/>
            <a:ext cx="6408713" cy="6093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تفاهم نامه همکاری و قراردادها(در صورت وجود)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5735960" y="2227655"/>
            <a:ext cx="4208462" cy="179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fa-IR" sz="2800" b="1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784" y="319747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4953794" y="6296258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14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65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440238" y="515392"/>
            <a:ext cx="2448596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4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مالی</a:t>
            </a:r>
            <a:endParaRPr lang="fa-IR" sz="4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544" y="162208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503713" y="1576603"/>
            <a:ext cx="7103119" cy="24776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457200" indent="-457200" algn="justLow" rtl="1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a-IR" sz="3100" dirty="0">
                <a:solidFill>
                  <a:srgbClr val="000000"/>
                </a:solidFill>
                <a:latin typeface="2  Nazanin"/>
                <a:cs typeface="B Koodak" pitchFamily="2" charset="-78"/>
              </a:rPr>
              <a:t>میزان سرمایه گذاری اولیه:</a:t>
            </a:r>
          </a:p>
          <a:p>
            <a:pPr marL="457200" indent="-457200" algn="justLow" rtl="1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a-IR" sz="3100" dirty="0">
                <a:solidFill>
                  <a:srgbClr val="000000"/>
                </a:solidFill>
                <a:latin typeface="2  Nazanin"/>
                <a:cs typeface="B Koodak" pitchFamily="2" charset="-78"/>
              </a:rPr>
              <a:t>گردش مالی سالانه:</a:t>
            </a:r>
          </a:p>
          <a:p>
            <a:pPr marL="457200" indent="-457200" algn="justLow" rtl="1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a-IR" sz="3100" dirty="0">
                <a:solidFill>
                  <a:srgbClr val="000000"/>
                </a:solidFill>
                <a:latin typeface="2  Nazanin"/>
                <a:cs typeface="B Koodak" pitchFamily="2" charset="-78"/>
              </a:rPr>
              <a:t>درآمد سالانه:</a:t>
            </a:r>
          </a:p>
          <a:p>
            <a:pPr marL="457200" indent="-457200" algn="justLow" rtl="1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a-IR" sz="3100" dirty="0">
                <a:solidFill>
                  <a:srgbClr val="000000"/>
                </a:solidFill>
                <a:latin typeface="2  Nazanin"/>
                <a:cs typeface="B Koodak" pitchFamily="2" charset="-78"/>
              </a:rPr>
              <a:t>سرمایه در گردش:</a:t>
            </a:r>
          </a:p>
          <a:p>
            <a:pPr marL="457200" indent="-457200" algn="justLow" rtl="1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lang="fa-IR" sz="3100" dirty="0">
                <a:solidFill>
                  <a:srgbClr val="000000"/>
                </a:solidFill>
                <a:latin typeface="2  Nazanin"/>
                <a:cs typeface="B Koodak" pitchFamily="2" charset="-78"/>
              </a:rPr>
              <a:t>نرخ بازگشت سرمایه: </a:t>
            </a:r>
          </a:p>
        </p:txBody>
      </p:sp>
      <p:sp>
        <p:nvSpPr>
          <p:cNvPr id="6" name="Flowchart: Connector 5"/>
          <p:cNvSpPr/>
          <p:nvPr/>
        </p:nvSpPr>
        <p:spPr>
          <a:xfrm>
            <a:off x="5107310" y="6413823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15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652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600794" y="1263532"/>
            <a:ext cx="5006901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در صورت نیاز لیست سرمایه های ثابت و متغیر</a:t>
            </a:r>
            <a:endParaRPr lang="fa-IR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90" y="257561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929753"/>
              </p:ext>
            </p:extLst>
          </p:nvPr>
        </p:nvGraphicFramePr>
        <p:xfrm>
          <a:off x="3056245" y="2654618"/>
          <a:ext cx="6096000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059562315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155940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b="1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سرمایه گذاری ثابت (ساختمان، تجهیزات</a:t>
                      </a:r>
                      <a:r>
                        <a:rPr lang="fa-IR" b="1" baseline="0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 و ...</a:t>
                      </a:r>
                      <a:r>
                        <a:rPr lang="fa-IR" b="1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) میلیون تومان</a:t>
                      </a:r>
                      <a:endParaRPr lang="fa-IR" b="1" dirty="0">
                        <a:solidFill>
                          <a:srgbClr val="000000"/>
                        </a:solidFill>
                        <a:latin typeface="2  Nazanin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endParaRPr lang="fa-IR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702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fa-IR" b="1" dirty="0" smtClean="0">
                          <a:solidFill>
                            <a:srgbClr val="000000"/>
                          </a:solidFill>
                          <a:latin typeface="2  Nazanin"/>
                        </a:rPr>
                        <a:t>سرمایه گذاری متغیر(میلیون تومان)</a:t>
                      </a:r>
                      <a:endParaRPr lang="fa-IR" b="1" dirty="0">
                        <a:solidFill>
                          <a:srgbClr val="000000"/>
                        </a:solidFill>
                        <a:latin typeface="2  Nazanin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fa-IR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410739"/>
                  </a:ext>
                </a:extLst>
              </a:tr>
            </a:tbl>
          </a:graphicData>
        </a:graphic>
      </p:graphicFrame>
      <p:sp>
        <p:nvSpPr>
          <p:cNvPr id="6" name="Flowchart: Connector 5"/>
          <p:cNvSpPr/>
          <p:nvPr/>
        </p:nvSpPr>
        <p:spPr>
          <a:xfrm>
            <a:off x="5487107" y="6425952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16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6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071664" y="1384083"/>
            <a:ext cx="6932513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حجم قراردادهای پژوهشی در طول سال به چه میزان بوده است (میلیون تومان)</a:t>
            </a:r>
            <a:endParaRPr lang="fa-IR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702" y="261258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owchart: Connector 4"/>
          <p:cNvSpPr/>
          <p:nvPr/>
        </p:nvSpPr>
        <p:spPr>
          <a:xfrm>
            <a:off x="5879976" y="6309320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17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73291" y="2645255"/>
            <a:ext cx="271688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8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pitchFamily="34" charset="0"/>
                <a:cs typeface="B Koodak" pitchFamily="2" charset="-78"/>
              </a:rPr>
              <a:t>؟</a:t>
            </a:r>
            <a:endParaRPr lang="fa-IR" sz="8000" dirty="0">
              <a:solidFill>
                <a:srgbClr val="000000"/>
              </a:solidFill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037082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310050" y="4000504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916586" y="767220"/>
            <a:ext cx="4646861" cy="6093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برنامه های آتی </a:t>
            </a:r>
            <a:r>
              <a:rPr lang="fa-I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شرکت</a:t>
            </a:r>
            <a:endParaRPr lang="fa-I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4655841" y="1844825"/>
            <a:ext cx="5494337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مدل توسعه </a:t>
            </a: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مشاوره </a:t>
            </a: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ها و پروژه </a:t>
            </a: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ها</a:t>
            </a: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نیروی </a:t>
            </a: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انسانی، سهامداران و </a:t>
            </a: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</a:t>
            </a: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كسب درآمد از ساير فعاليتهاي اقتصادي</a:t>
            </a:r>
          </a:p>
          <a:p>
            <a:pPr marL="365125" indent="-282575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09" y="242903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5879976" y="6309320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18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27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663987" y="748734"/>
            <a:ext cx="4431978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شرکت به چه منظور به تسهیلات نیازمند است؟</a:t>
            </a:r>
            <a:endParaRPr lang="fa-IR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870" y="241592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5575685" y="6420192"/>
            <a:ext cx="720080" cy="432048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19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21535" y="2132857"/>
            <a:ext cx="2716882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8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pitchFamily="34" charset="0"/>
                <a:cs typeface="B Koodak" pitchFamily="2" charset="-78"/>
              </a:rPr>
              <a:t>؟</a:t>
            </a:r>
            <a:endParaRPr lang="fa-IR" sz="8000" dirty="0">
              <a:solidFill>
                <a:srgbClr val="000000"/>
              </a:solidFill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790853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3061618" y="1916833"/>
            <a:ext cx="6500813" cy="2277547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4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2  Nazanin"/>
                <a:cs typeface="B Nazanin" pitchFamily="2" charset="-78"/>
              </a:rPr>
              <a:t>نام شرکت (نام کامل تجاری</a:t>
            </a:r>
            <a:r>
              <a:rPr lang="fa-IR" sz="4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2  Nazanin"/>
                <a:cs typeface="B Nazanin" pitchFamily="2" charset="-78"/>
              </a:rPr>
              <a:t>):</a:t>
            </a:r>
            <a:endParaRPr lang="fa-IR" sz="4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2  Nazanin"/>
              <a:cs typeface="B Nazanin" pitchFamily="2" charset="-78"/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endParaRPr lang="fa-IR" sz="4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2  Nazanin"/>
              <a:cs typeface="B Nazanin" pitchFamily="2" charset="-78"/>
            </a:endParaRPr>
          </a:p>
          <a:p>
            <a:pPr algn="ctr" rtl="1" fontAlgn="base">
              <a:spcBef>
                <a:spcPct val="50000"/>
              </a:spcBef>
              <a:spcAft>
                <a:spcPct val="0"/>
              </a:spcAft>
            </a:pPr>
            <a:r>
              <a:rPr lang="fa-I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Calibri" panose="020F0502020204030204"/>
                <a:cs typeface="B Nazanin" pitchFamily="2" charset="-78"/>
              </a:rPr>
              <a:t>زمینه اصلی فعالیت مطابق اساسنامه شرکت:</a:t>
            </a:r>
            <a:endParaRPr lang="en-US" sz="4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2  Nazanin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45" y="293143"/>
            <a:ext cx="1427270" cy="13973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lowchart: Connector 3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2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07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989" y="292744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loud Callout 6"/>
          <p:cNvSpPr/>
          <p:nvPr/>
        </p:nvSpPr>
        <p:spPr>
          <a:xfrm>
            <a:off x="3863753" y="2264989"/>
            <a:ext cx="4299125" cy="1380306"/>
          </a:xfrm>
          <a:prstGeom prst="cloudCallout">
            <a:avLst>
              <a:gd name="adj1" fmla="val -23568"/>
              <a:gd name="adj2" fmla="val 8426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2  Nazanin"/>
                <a:cs typeface="Arial" panose="020B0604020202020204" pitchFamily="34" charset="0"/>
              </a:rPr>
              <a:t>با تشکر</a:t>
            </a:r>
          </a:p>
        </p:txBody>
      </p:sp>
    </p:spTree>
    <p:extLst>
      <p:ext uri="{BB962C8B-B14F-4D97-AF65-F5344CB8AC3E}">
        <p14:creationId xmlns:p14="http://schemas.microsoft.com/office/powerpoint/2010/main" val="37985775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/>
          </p:nvPr>
        </p:nvGraphicFramePr>
        <p:xfrm>
          <a:off x="1738312" y="2116143"/>
          <a:ext cx="8740004" cy="2232020"/>
        </p:xfrm>
        <a:graphic>
          <a:graphicData uri="http://schemas.openxmlformats.org/drawingml/2006/table">
            <a:tbl>
              <a:tblPr rtl="1"/>
              <a:tblGrid>
                <a:gridCol w="1512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7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4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80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802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 نام خانوادگی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 فناوری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درصد سهام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018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1750627" y="1370695"/>
            <a:ext cx="8715375" cy="584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32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معرفی اعضای هیات مدیره ، سهامداران اصلی و میزان سهام</a:t>
            </a:r>
            <a:endParaRPr lang="en-US" sz="31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703" y="404123"/>
            <a:ext cx="1441609" cy="14127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lowchart: Connector 7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3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2363898" y="4509120"/>
            <a:ext cx="7488832" cy="1268958"/>
          </a:xfrm>
          <a:prstGeom prst="cloudCallout">
            <a:avLst>
              <a:gd name="adj1" fmla="val -40469"/>
              <a:gd name="adj2" fmla="val 960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fa-IR" sz="2000" dirty="0">
                <a:solidFill>
                  <a:srgbClr val="FF0000"/>
                </a:solidFill>
                <a:latin typeface="2  Nazanin"/>
                <a:cs typeface="Arial" panose="020B0604020202020204" pitchFamily="34" charset="0"/>
              </a:rPr>
              <a:t>**برای </a:t>
            </a:r>
            <a:r>
              <a:rPr lang="fa-IR" sz="2000" dirty="0">
                <a:solidFill>
                  <a:srgbClr val="FF0000"/>
                </a:solidFill>
                <a:latin typeface="2  Nazanin"/>
                <a:cs typeface="Arial" panose="020B0604020202020204" pitchFamily="34" charset="0"/>
              </a:rPr>
              <a:t>هر فرد می توان یک اسلاید رزومه عضو را قرار داد  تا در صورت لزوم ارائه شود</a:t>
            </a:r>
            <a:endParaRPr lang="en-US" sz="2000" dirty="0">
              <a:solidFill>
                <a:srgbClr val="FF0000"/>
              </a:solidFill>
              <a:latin typeface="2  Nazanin"/>
            </a:endParaRPr>
          </a:p>
        </p:txBody>
      </p:sp>
    </p:spTree>
    <p:extLst>
      <p:ext uri="{BB962C8B-B14F-4D97-AF65-F5344CB8AC3E}">
        <p14:creationId xmlns:p14="http://schemas.microsoft.com/office/powerpoint/2010/main" val="1413707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3" name="Rectangle 9"/>
          <p:cNvSpPr>
            <a:spLocks noChangeArrowheads="1"/>
          </p:cNvSpPr>
          <p:nvPr/>
        </p:nvSpPr>
        <p:spPr bwMode="auto">
          <a:xfrm>
            <a:off x="2819636" y="1067680"/>
            <a:ext cx="6120679" cy="708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نیروهای متخصص واحد متقاضی</a:t>
            </a:r>
            <a:endParaRPr lang="en-US" sz="31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930" y="169263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739799"/>
              </p:ext>
            </p:extLst>
          </p:nvPr>
        </p:nvGraphicFramePr>
        <p:xfrm>
          <a:off x="2415008" y="2169641"/>
          <a:ext cx="6968796" cy="3626532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1161466">
                  <a:extLst>
                    <a:ext uri="{9D8B030D-6E8A-4147-A177-3AD203B41FA5}">
                      <a16:colId xmlns:a16="http://schemas.microsoft.com/office/drawing/2014/main" val="181132158"/>
                    </a:ext>
                  </a:extLst>
                </a:gridCol>
                <a:gridCol w="1161466">
                  <a:extLst>
                    <a:ext uri="{9D8B030D-6E8A-4147-A177-3AD203B41FA5}">
                      <a16:colId xmlns:a16="http://schemas.microsoft.com/office/drawing/2014/main" val="3300869655"/>
                    </a:ext>
                  </a:extLst>
                </a:gridCol>
                <a:gridCol w="1161466">
                  <a:extLst>
                    <a:ext uri="{9D8B030D-6E8A-4147-A177-3AD203B41FA5}">
                      <a16:colId xmlns:a16="http://schemas.microsoft.com/office/drawing/2014/main" val="172796779"/>
                    </a:ext>
                  </a:extLst>
                </a:gridCol>
                <a:gridCol w="1161466">
                  <a:extLst>
                    <a:ext uri="{9D8B030D-6E8A-4147-A177-3AD203B41FA5}">
                      <a16:colId xmlns:a16="http://schemas.microsoft.com/office/drawing/2014/main" val="2672397096"/>
                    </a:ext>
                  </a:extLst>
                </a:gridCol>
                <a:gridCol w="1161466">
                  <a:extLst>
                    <a:ext uri="{9D8B030D-6E8A-4147-A177-3AD203B41FA5}">
                      <a16:colId xmlns:a16="http://schemas.microsoft.com/office/drawing/2014/main" val="1217549686"/>
                    </a:ext>
                  </a:extLst>
                </a:gridCol>
                <a:gridCol w="1161466">
                  <a:extLst>
                    <a:ext uri="{9D8B030D-6E8A-4147-A177-3AD203B41FA5}">
                      <a16:colId xmlns:a16="http://schemas.microsoft.com/office/drawing/2014/main" val="3708603938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نام ونام خانوادگی</a:t>
                      </a: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مدرک تحصیلی/تخصص</a:t>
                      </a: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سمت در واحد</a:t>
                      </a: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میزان سابقه</a:t>
                      </a: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نوع همکاری</a:t>
                      </a: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fa-IR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23055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تمام وقت</a:t>
                      </a: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Nazanin" pitchFamily="2" charset="-78"/>
                        </a:rPr>
                        <a:t>پاره وقت</a:t>
                      </a: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2768502"/>
                  </a:ext>
                </a:extLst>
              </a:tr>
              <a:tr h="904044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384361"/>
                  </a:ext>
                </a:extLst>
              </a:tr>
              <a:tr h="904044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974084"/>
                  </a:ext>
                </a:extLst>
              </a:tr>
              <a:tr h="904044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fa-I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Nazanin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493426"/>
                  </a:ext>
                </a:extLst>
              </a:tr>
            </a:tbl>
          </a:graphicData>
        </a:graphic>
      </p:graphicFrame>
      <p:sp>
        <p:nvSpPr>
          <p:cNvPr id="6" name="Flowchart: Connector 5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4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759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3" name="Rectangle 9"/>
          <p:cNvSpPr>
            <a:spLocks noChangeArrowheads="1"/>
          </p:cNvSpPr>
          <p:nvPr/>
        </p:nvSpPr>
        <p:spPr bwMode="auto">
          <a:xfrm>
            <a:off x="3058941" y="966978"/>
            <a:ext cx="6074118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اطلاعات محصول/ خدمت (تمرکز اصلی فعالیت واحد)</a:t>
            </a:r>
            <a:endParaRPr lang="en-US" sz="20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607" y="257561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Flowchart: Connector 4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5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21535" y="2132857"/>
            <a:ext cx="3446673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8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" pitchFamily="34" charset="0"/>
                <a:cs typeface="B Koodak" pitchFamily="2" charset="-78"/>
              </a:rPr>
              <a:t>؟</a:t>
            </a:r>
            <a:endParaRPr lang="fa-IR" sz="8000" dirty="0">
              <a:solidFill>
                <a:srgbClr val="000000"/>
              </a:solidFill>
              <a:latin typeface="Arial" pitchFamily="34" charset="0"/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6690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044093" y="1173886"/>
            <a:ext cx="8103815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2  Nazanin"/>
                <a:ea typeface="2  Nazanin"/>
                <a:cs typeface="B Nazanin" pitchFamily="2" charset="-78"/>
              </a:rPr>
              <a:t>فناوری محوری (</a:t>
            </a:r>
            <a:r>
              <a:rPr lang="en-US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2  Nazanin"/>
                <a:ea typeface="2  Nazanin"/>
              </a:rPr>
              <a:t>core technology</a:t>
            </a:r>
            <a:r>
              <a:rPr lang="fa-I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2  Nazanin"/>
                <a:ea typeface="2  Nazanin"/>
                <a:cs typeface="B Nazanin" pitchFamily="2" charset="-78"/>
              </a:rPr>
              <a:t>) و یا محصول اصلی واحد متقاضی و ویژگی های آن</a:t>
            </a:r>
            <a:endParaRPr lang="en-US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2  Nazani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79976" y="2687211"/>
            <a:ext cx="4572000" cy="1724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9750" indent="-457200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a-IR" sz="3200" dirty="0">
                <a:solidFill>
                  <a:prstClr val="black"/>
                </a:solidFill>
                <a:latin typeface="Gill Sans MT"/>
                <a:ea typeface="2  Nazanin"/>
                <a:cs typeface="Arial" panose="020B0604020202020204" pitchFamily="34" charset="0"/>
              </a:rPr>
              <a:t>........................</a:t>
            </a:r>
          </a:p>
          <a:p>
            <a:pPr marL="365125" indent="-282575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defRPr/>
            </a:pPr>
            <a:endParaRPr lang="fa-IR" sz="3200" dirty="0">
              <a:solidFill>
                <a:prstClr val="black"/>
              </a:solidFill>
              <a:latin typeface="Gill Sans MT"/>
              <a:ea typeface="2  Nazanin"/>
              <a:cs typeface="Arial" panose="020B0604020202020204" pitchFamily="34" charset="0"/>
            </a:endParaRPr>
          </a:p>
          <a:p>
            <a:pPr marL="365125" indent="-282575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3200" dirty="0">
              <a:solidFill>
                <a:prstClr val="black"/>
              </a:solidFill>
              <a:latin typeface="Gill Sans MT"/>
              <a:ea typeface="2  Nazanin"/>
              <a:cs typeface="B Koodak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777" y="261865"/>
            <a:ext cx="1419010" cy="13890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lowchart: Connector 6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6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239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207569" y="1340769"/>
            <a:ext cx="7887791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36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دامنه کاربردهای فناوری محوری یا محصول اصلی</a:t>
            </a:r>
            <a:endParaRPr lang="en-US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Calibri" panose="020F0502020204030204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5668021" y="2699104"/>
            <a:ext cx="43576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457200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32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3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030" y="249539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7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243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295801" y="476673"/>
            <a:ext cx="3350717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sz="4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معرفی بازار هدف</a:t>
            </a:r>
            <a:endParaRPr lang="fa-IR" sz="280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latin typeface="Gill Sans MT"/>
              <a:ea typeface="2  Nazanin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79976" y="1610225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Arial" panose="020B0604020202020204" pitchFamily="34" charset="0"/>
              </a:rPr>
              <a:t>................</a:t>
            </a: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Arial" panose="020B0604020202020204" pitchFamily="34" charset="0"/>
              </a:rPr>
              <a:t>................</a:t>
            </a:r>
          </a:p>
          <a:p>
            <a:pPr marL="539750" indent="-457200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Arial" panose="020B0604020202020204" pitchFamily="34" charset="0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B Koodak" pitchFamily="2" charset="-78"/>
            </a:endParaRPr>
          </a:p>
          <a:p>
            <a:pPr marL="365125" indent="-282575" algn="r" rtl="1" fontAlgn="base">
              <a:lnSpc>
                <a:spcPct val="12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B Koodak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738" y="365647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8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05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440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903562" y="650197"/>
            <a:ext cx="3639319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a-IR" sz="24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معرفی رقبای داخلی و خارجی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5953126" y="1428750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457200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539750" indent="-457200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539750" indent="-457200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539750" indent="-457200" algn="r" rtl="1" fontAlgn="base"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51" y="404664"/>
            <a:ext cx="1444877" cy="141439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lowchart: Connector 5"/>
          <p:cNvSpPr/>
          <p:nvPr/>
        </p:nvSpPr>
        <p:spPr>
          <a:xfrm>
            <a:off x="5879976" y="6381328"/>
            <a:ext cx="432048" cy="360040"/>
          </a:xfrm>
          <a:prstGeom prst="flowChartConnector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r>
              <a:rPr lang="fa-IR" sz="2000" dirty="0">
                <a:solidFill>
                  <a:srgbClr val="000000"/>
                </a:solidFill>
                <a:latin typeface="2  Nazanin"/>
                <a:cs typeface="Arial" panose="020B0604020202020204" pitchFamily="34" charset="0"/>
              </a:rPr>
              <a:t>9</a:t>
            </a:r>
            <a:endParaRPr lang="fa-IR" sz="3100" dirty="0">
              <a:solidFill>
                <a:srgbClr val="000000"/>
              </a:solidFill>
              <a:latin typeface="2  Nazanin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880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Microsoft Office PowerPoint</Application>
  <PresentationFormat>Widescreen</PresentationFormat>
  <Paragraphs>115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2  Nazanin</vt:lpstr>
      <vt:lpstr>Arial</vt:lpstr>
      <vt:lpstr>B Arash</vt:lpstr>
      <vt:lpstr>B Koodak</vt:lpstr>
      <vt:lpstr>B Nazanin</vt:lpstr>
      <vt:lpstr>Calibri</vt:lpstr>
      <vt:lpstr>Calibri Light</vt:lpstr>
      <vt:lpstr>Gill Sans MT</vt:lpstr>
      <vt:lpstr>Majalla UI</vt:lpstr>
      <vt:lpstr>Nazanin</vt:lpstr>
      <vt:lpstr>Wingdings</vt:lpstr>
      <vt:lpstr>Wingdings 2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anonymous</dc:creator>
  <cp:lastModifiedBy>anonymous</cp:lastModifiedBy>
  <cp:revision>1</cp:revision>
  <dcterms:created xsi:type="dcterms:W3CDTF">2023-09-03T06:51:29Z</dcterms:created>
  <dcterms:modified xsi:type="dcterms:W3CDTF">2023-09-03T06:52:13Z</dcterms:modified>
</cp:coreProperties>
</file>