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994" r:id="rId1"/>
  </p:sldMasterIdLst>
  <p:notesMasterIdLst>
    <p:notesMasterId r:id="rId22"/>
  </p:notesMasterIdLst>
  <p:handoutMasterIdLst>
    <p:handoutMasterId r:id="rId23"/>
  </p:handoutMasterIdLst>
  <p:sldIdLst>
    <p:sldId id="313" r:id="rId2"/>
    <p:sldId id="312" r:id="rId3"/>
    <p:sldId id="319" r:id="rId4"/>
    <p:sldId id="309" r:id="rId5"/>
    <p:sldId id="315" r:id="rId6"/>
    <p:sldId id="300" r:id="rId7"/>
    <p:sldId id="307" r:id="rId8"/>
    <p:sldId id="301" r:id="rId9"/>
    <p:sldId id="321" r:id="rId10"/>
    <p:sldId id="316" r:id="rId11"/>
    <p:sldId id="318" r:id="rId12"/>
    <p:sldId id="303" r:id="rId13"/>
    <p:sldId id="306" r:id="rId14"/>
    <p:sldId id="317" r:id="rId15"/>
    <p:sldId id="308" r:id="rId16"/>
    <p:sldId id="311" r:id="rId17"/>
    <p:sldId id="310" r:id="rId18"/>
    <p:sldId id="320" r:id="rId19"/>
    <p:sldId id="305" r:id="rId20"/>
    <p:sldId id="314" r:id="rId21"/>
  </p:sldIdLst>
  <p:sldSz cx="9144000" cy="6858000" type="screen4x3"/>
  <p:notesSz cx="6858000" cy="9144000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283" autoAdjust="0"/>
    <p:restoredTop sz="93122" autoAdjust="0"/>
  </p:normalViewPr>
  <p:slideViewPr>
    <p:cSldViewPr snapToGrid="0">
      <p:cViewPr varScale="1">
        <p:scale>
          <a:sx n="69" d="100"/>
          <a:sy n="69" d="100"/>
        </p:scale>
        <p:origin x="1392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86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2D0DC34E-8D79-4E39-BB1C-709822F65E9B}" type="datetimeFigureOut">
              <a:rPr lang="fa-IR"/>
              <a:pPr>
                <a:defRPr/>
              </a:pPr>
              <a:t>1441/12/01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11FF0D52-82F6-4F20-AA07-ED4540166CCF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7363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EB31552-3B9F-4248-9BCA-764D5901B8E9}" type="datetimeFigureOut">
              <a:rPr lang="fa-IR"/>
              <a:pPr>
                <a:defRPr/>
              </a:pPr>
              <a:t>1441/12/01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fa-I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fld id="{E0791163-FF34-4304-B0EF-F7B059C7C6C4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300312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160E8-B5F8-4088-A3EC-EFD8835EC2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36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160E8-B5F8-4088-A3EC-EFD8835EC2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7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160E8-B5F8-4088-A3EC-EFD8835EC2E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29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160E8-B5F8-4088-A3EC-EFD8835EC2E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30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160E8-B5F8-4088-A3EC-EFD8835EC2E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975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160E8-B5F8-4088-A3EC-EFD8835EC2E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548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20/ژوئيه/21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3451412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20/ژوئيه/21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7774845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20/ژوئيه/21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3033562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7" y="3771174"/>
            <a:ext cx="5540814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20/ژوئيه/21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TextBox 10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488270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3124201"/>
            <a:ext cx="6620968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20/ژوئيه/21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5510736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20/ژوئيه/21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5053356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20/ژوئيه/21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38347099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20/ژوئيه/21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91306843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20/ژوئيه/21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98877982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6519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017439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5083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E6E087-800B-4138-8EAD-B3AB67B52FD6}" type="datetime8">
              <a:rPr lang="fa-IR" smtClean="0"/>
              <a:pPr>
                <a:defRPr/>
              </a:pPr>
              <a:t>20/ژوئيه/21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C852-D4BA-4806-AA99-BCE77F0038FE}" type="slidenum">
              <a:rPr lang="fa-IR" smtClean="0"/>
              <a:pPr/>
              <a:t>‹#›</a:t>
            </a:fld>
            <a:r>
              <a:rPr lang="fa-IR" smtClean="0"/>
              <a:t> از   20 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2866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20/ژوئيه/21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1765234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20/ژوئيه/21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7484611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20/ژوئيه/21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45907815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6BB48-8314-4DF1-8A04-807C68CDFE7F}" type="slidenum">
              <a:rPr lang="fa-IR" smtClean="0"/>
              <a:pPr/>
              <a:t>‹#›</a:t>
            </a:fld>
            <a:r>
              <a:rPr lang="fa-IR" smtClean="0"/>
              <a:t> از   20 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3908642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20/ژوئيه/21</a:t>
            </a:fld>
            <a:endParaRPr lang="fa-I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87084766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20/ژوئيه/21</a:t>
            </a:fld>
            <a:endParaRPr lang="fa-I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924165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20/ژوئيه/21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6566914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2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8726801D-AC16-4165-A0A1-04D350E4A9C2}" type="datetime8">
              <a:rPr lang="fa-IR" smtClean="0"/>
              <a:pPr>
                <a:defRPr/>
              </a:pPr>
              <a:t>20/ژوئيه/21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4914C-D1FB-47B8-8CC6-2914A7B225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837363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95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  <p:sldLayoutId id="2147484006" r:id="rId12"/>
    <p:sldLayoutId id="2147484007" r:id="rId13"/>
    <p:sldLayoutId id="2147484008" r:id="rId14"/>
    <p:sldLayoutId id="2147484009" r:id="rId15"/>
    <p:sldLayoutId id="2147484010" r:id="rId16"/>
    <p:sldLayoutId id="2147484011" r:id="rId17"/>
    <p:sldLayoutId id="2147484012" r:id="rId18"/>
    <p:sldLayoutId id="2147484013" r:id="rId19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coubator.hmstp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51520" y="1196752"/>
            <a:ext cx="5293096" cy="530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rtl="1">
              <a:lnSpc>
                <a:spcPct val="200000"/>
              </a:lnSpc>
              <a:spcBef>
                <a:spcPts val="600"/>
              </a:spcBef>
              <a:defRPr/>
            </a:pPr>
            <a:r>
              <a:rPr lang="fa-IR" sz="1500" b="1" dirty="0">
                <a:solidFill>
                  <a:srgbClr val="7030A0"/>
                </a:solidFill>
                <a:latin typeface="Arial" pitchFamily="34" charset="0"/>
                <a:cs typeface="B Titr" pitchFamily="2" charset="-78"/>
              </a:rPr>
              <a:t>نکات: در نظر داشته باشید این نمونه یک فرمت </a:t>
            </a:r>
            <a:r>
              <a:rPr lang="fa-IR" sz="1500" b="1" dirty="0" smtClean="0">
                <a:solidFill>
                  <a:srgbClr val="7030A0"/>
                </a:solidFill>
                <a:latin typeface="Arial" pitchFamily="34" charset="0"/>
                <a:cs typeface="B Titr" pitchFamily="2" charset="-78"/>
              </a:rPr>
              <a:t>است</a:t>
            </a:r>
            <a:r>
              <a:rPr lang="en-US" sz="1500" b="1" dirty="0" smtClean="0">
                <a:solidFill>
                  <a:srgbClr val="7030A0"/>
                </a:solidFill>
                <a:latin typeface="Arial" pitchFamily="34" charset="0"/>
                <a:cs typeface="B Titr" pitchFamily="2" charset="-78"/>
              </a:rPr>
              <a:t> </a:t>
            </a:r>
            <a:r>
              <a:rPr lang="fa-IR" sz="1500" b="1" dirty="0" smtClean="0">
                <a:solidFill>
                  <a:srgbClr val="7030A0"/>
                </a:solidFill>
                <a:latin typeface="Arial" pitchFamily="34" charset="0"/>
                <a:cs typeface="B Titr" pitchFamily="2" charset="-78"/>
              </a:rPr>
              <a:t>و شما می توانید بخش هایی به آن اضافه کنید و زمینه (تم) را تغییر دهید .</a:t>
            </a:r>
          </a:p>
          <a:p>
            <a:pPr algn="just" rtl="1">
              <a:lnSpc>
                <a:spcPct val="200000"/>
              </a:lnSpc>
              <a:spcBef>
                <a:spcPts val="600"/>
              </a:spcBef>
              <a:defRPr/>
            </a:pPr>
            <a:r>
              <a:rPr lang="fa-IR" sz="1500" b="1" dirty="0" smtClean="0">
                <a:solidFill>
                  <a:srgbClr val="7030A0"/>
                </a:solidFill>
                <a:latin typeface="Arial" pitchFamily="34" charset="0"/>
                <a:cs typeface="B Titr" pitchFamily="2" charset="-78"/>
              </a:rPr>
              <a:t>فایل تهیه شده را به آدرس ایمیل ( </a:t>
            </a:r>
            <a:r>
              <a:rPr lang="en-US" sz="1500" b="1" dirty="0" smtClean="0">
                <a:solidFill>
                  <a:srgbClr val="7030A0"/>
                </a:solidFill>
                <a:latin typeface="Arial" pitchFamily="34" charset="0"/>
                <a:cs typeface="B Titr" pitchFamily="2" charset="-78"/>
                <a:hlinkClick r:id="rId3"/>
              </a:rPr>
              <a:t>incoubator.hmstp@gmail.com</a:t>
            </a:r>
            <a:r>
              <a:rPr lang="en-US" sz="1500" b="1" dirty="0" smtClean="0">
                <a:solidFill>
                  <a:srgbClr val="7030A0"/>
                </a:solidFill>
                <a:latin typeface="Arial" pitchFamily="34" charset="0"/>
                <a:cs typeface="B Titr" pitchFamily="2" charset="-78"/>
              </a:rPr>
              <a:t> ( </a:t>
            </a:r>
            <a:r>
              <a:rPr lang="fa-IR" sz="1500" b="1" dirty="0">
                <a:solidFill>
                  <a:srgbClr val="7030A0"/>
                </a:solidFill>
                <a:latin typeface="Arial" pitchFamily="34" charset="0"/>
                <a:cs typeface="B Titr" pitchFamily="2" charset="-78"/>
              </a:rPr>
              <a:t> </a:t>
            </a:r>
            <a:r>
              <a:rPr lang="fa-IR" sz="1500" b="1" dirty="0" smtClean="0">
                <a:solidFill>
                  <a:srgbClr val="7030A0"/>
                </a:solidFill>
                <a:latin typeface="Arial" pitchFamily="34" charset="0"/>
                <a:cs typeface="B Titr" pitchFamily="2" charset="-78"/>
              </a:rPr>
              <a:t>ارسال نمایید.</a:t>
            </a:r>
          </a:p>
          <a:p>
            <a:pPr algn="just" rtl="1">
              <a:lnSpc>
                <a:spcPct val="200000"/>
              </a:lnSpc>
              <a:spcBef>
                <a:spcPts val="600"/>
              </a:spcBef>
              <a:defRPr/>
            </a:pPr>
            <a:r>
              <a:rPr lang="fa-IR" sz="1500" b="1" dirty="0">
                <a:solidFill>
                  <a:srgbClr val="7030A0"/>
                </a:solidFill>
                <a:latin typeface="Arial" pitchFamily="34" charset="0"/>
                <a:cs typeface="B Titr" pitchFamily="2" charset="-78"/>
              </a:rPr>
              <a:t>در صورت داشتن نمونه محصول و یا پیشرفت طرح، مستندات را در این فایل ارائه نمائید</a:t>
            </a:r>
            <a:r>
              <a:rPr lang="fa-IR" sz="1500" b="1" dirty="0" smtClean="0">
                <a:solidFill>
                  <a:srgbClr val="7030A0"/>
                </a:solidFill>
                <a:latin typeface="Arial" pitchFamily="34" charset="0"/>
                <a:cs typeface="B Titr" pitchFamily="2" charset="-78"/>
              </a:rPr>
              <a:t>.</a:t>
            </a:r>
          </a:p>
          <a:p>
            <a:pPr algn="just" rtl="1">
              <a:lnSpc>
                <a:spcPct val="200000"/>
              </a:lnSpc>
              <a:spcBef>
                <a:spcPts val="600"/>
              </a:spcBef>
              <a:defRPr/>
            </a:pPr>
            <a:r>
              <a:rPr lang="fa-IR" sz="2400" b="1" dirty="0">
                <a:solidFill>
                  <a:srgbClr val="00B0F0"/>
                </a:solidFill>
                <a:ea typeface="+mj-ea"/>
                <a:cs typeface="B Kamran" pitchFamily="2" charset="-78"/>
              </a:rPr>
              <a:t>توضیحات ارائه شده به رنگ آبی، در واقع آدرسی است </a:t>
            </a:r>
            <a:r>
              <a:rPr lang="fa-IR" sz="2400" b="1" dirty="0" smtClean="0">
                <a:solidFill>
                  <a:srgbClr val="00B0F0"/>
                </a:solidFill>
                <a:ea typeface="+mj-ea"/>
                <a:cs typeface="B Kamran" pitchFamily="2" charset="-78"/>
              </a:rPr>
              <a:t>برای دسترسی سریع به </a:t>
            </a:r>
            <a:r>
              <a:rPr lang="fa-IR" sz="2400" b="1" dirty="0">
                <a:solidFill>
                  <a:srgbClr val="00B0F0"/>
                </a:solidFill>
                <a:ea typeface="+mj-ea"/>
                <a:cs typeface="B Kamran" pitchFamily="2" charset="-78"/>
              </a:rPr>
              <a:t>محتوای موجود در کاربرگ پذیرش شما در مرکز رشد که باید آن محتوا را در قالب این فایل در جلسه ارائه نمایید. </a:t>
            </a:r>
            <a:r>
              <a:rPr lang="fa-IR" sz="2400" b="1" dirty="0" smtClean="0">
                <a:solidFill>
                  <a:srgbClr val="00B0F0"/>
                </a:solidFill>
                <a:ea typeface="+mj-ea"/>
                <a:cs typeface="B Kamran" pitchFamily="2" charset="-78"/>
              </a:rPr>
              <a:t>این متن ها پس از استفاده حذف شوند. </a:t>
            </a:r>
            <a:endParaRPr lang="fa-IR" sz="2400" b="1" dirty="0">
              <a:solidFill>
                <a:srgbClr val="00B0F0"/>
              </a:solidFill>
              <a:ea typeface="+mj-ea"/>
              <a:cs typeface="B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3220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667" y="426368"/>
            <a:ext cx="8229600" cy="460648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fa-IR" sz="3000" b="1" dirty="0" smtClean="0">
                <a:solidFill>
                  <a:srgbClr val="7030A0"/>
                </a:solidFill>
                <a:cs typeface="B Titr" pitchFamily="2" charset="-78"/>
              </a:rPr>
              <a:t>توجیه فنی طرح</a:t>
            </a:r>
            <a:endParaRPr lang="en-US" sz="3000" b="1" dirty="0" smtClean="0">
              <a:solidFill>
                <a:srgbClr val="7030A0"/>
              </a:solidFill>
              <a:cs typeface="B Titr" pitchFamily="2" charset="-78"/>
            </a:endParaRPr>
          </a:p>
          <a:p>
            <a:pPr algn="r" rtl="1"/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67544" y="2017439"/>
            <a:ext cx="8229600" cy="3600400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pPr algn="ctr" rtl="1"/>
            <a:r>
              <a:rPr lang="fa-IR" sz="3500" b="1" dirty="0" smtClean="0">
                <a:solidFill>
                  <a:srgbClr val="00B0F0"/>
                </a:solidFill>
                <a:cs typeface="B Kamran" pitchFamily="2" charset="-78"/>
              </a:rPr>
              <a:t>محتوای بخش 3-1 و 3-2 کاربرگ را با رعایت جلوه های بصری ارائه نمایید.</a:t>
            </a:r>
            <a:endParaRPr lang="fa-IR" sz="3500" b="1" dirty="0">
              <a:solidFill>
                <a:srgbClr val="00B0F0"/>
              </a:solidFill>
              <a:cs typeface="B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321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134" y="697302"/>
            <a:ext cx="8229600" cy="460648"/>
          </a:xfrm>
        </p:spPr>
        <p:txBody>
          <a:bodyPr>
            <a:noAutofit/>
          </a:bodyPr>
          <a:lstStyle/>
          <a:p>
            <a:pPr algn="r" rtl="1"/>
            <a:r>
              <a:rPr lang="fa-IR" sz="3000" b="1" dirty="0" smtClean="0">
                <a:solidFill>
                  <a:srgbClr val="7030A0"/>
                </a:solidFill>
                <a:cs typeface="B Titr" pitchFamily="2" charset="-78"/>
              </a:rPr>
              <a:t>بررسی بازار طرح (اندازه بازار)</a:t>
            </a:r>
            <a:endParaRPr lang="en-US" sz="3000" b="1" dirty="0" smtClean="0">
              <a:solidFill>
                <a:srgbClr val="7030A0"/>
              </a:solidFill>
              <a:cs typeface="B Titr" pitchFamily="2" charset="-78"/>
            </a:endParaRPr>
          </a:p>
          <a:p>
            <a:pPr algn="r" rtl="1"/>
            <a:endParaRPr lang="fa-IR" sz="3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67544" y="2017439"/>
            <a:ext cx="8229600" cy="3600400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pPr algn="ctr" rtl="1"/>
            <a:r>
              <a:rPr lang="fa-IR" sz="3500" b="1" dirty="0" smtClean="0">
                <a:solidFill>
                  <a:srgbClr val="00B0F0"/>
                </a:solidFill>
                <a:cs typeface="B Kamran" pitchFamily="2" charset="-78"/>
              </a:rPr>
              <a:t>محتوای بخش 4-1 کاربرگ  را با رعایت جلوه های بصری ارائه نمایید.</a:t>
            </a:r>
            <a:endParaRPr lang="fa-IR" sz="3500" b="1" dirty="0">
              <a:solidFill>
                <a:srgbClr val="00B0F0"/>
              </a:solidFill>
              <a:cs typeface="B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3077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18669" y="271253"/>
            <a:ext cx="9144000" cy="1069514"/>
          </a:xfrm>
        </p:spPr>
        <p:txBody>
          <a:bodyPr>
            <a:normAutofit fontScale="90000"/>
          </a:bodyPr>
          <a:lstStyle/>
          <a:p>
            <a:pPr lvl="0" algn="r" rtl="1"/>
            <a:r>
              <a:rPr lang="fa-IR" sz="3300" dirty="0" smtClean="0">
                <a:solidFill>
                  <a:srgbClr val="7030A0"/>
                </a:solidFill>
                <a:ea typeface="+mn-ea"/>
                <a:cs typeface="B Titr" pitchFamily="2" charset="-78"/>
              </a:rPr>
              <a:t>بازار هدف و روند رشد آن 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40767"/>
            <a:ext cx="8229600" cy="4060965"/>
          </a:xfrm>
        </p:spPr>
        <p:txBody>
          <a:bodyPr>
            <a:normAutofit/>
          </a:bodyPr>
          <a:lstStyle/>
          <a:p>
            <a:pPr algn="ctr" rtl="1"/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(بازار هدف و کسانی که اولین خرید را از شما می‌کنند</a:t>
            </a:r>
            <a:b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</a:br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 و مزایایی که به دست می‌آورند.)</a:t>
            </a:r>
          </a:p>
          <a:p>
            <a:pPr algn="ctr" rtl="1"/>
            <a:r>
              <a:rPr lang="fa-IR" sz="3500" b="1" dirty="0">
                <a:solidFill>
                  <a:srgbClr val="00B0F0"/>
                </a:solidFill>
                <a:cs typeface="B Kamran" pitchFamily="2" charset="-78"/>
              </a:rPr>
              <a:t>از محتوای بخش </a:t>
            </a:r>
            <a:r>
              <a:rPr lang="fa-IR" sz="3500" b="1" dirty="0" smtClean="0">
                <a:solidFill>
                  <a:srgbClr val="00B0F0"/>
                </a:solidFill>
                <a:cs typeface="B Kamran" pitchFamily="2" charset="-78"/>
              </a:rPr>
              <a:t>4-2 کاربرگ </a:t>
            </a:r>
            <a:r>
              <a:rPr lang="fa-IR" sz="3500" b="1" dirty="0">
                <a:solidFill>
                  <a:srgbClr val="00B0F0"/>
                </a:solidFill>
                <a:cs typeface="B Kamran" pitchFamily="2" charset="-78"/>
              </a:rPr>
              <a:t>استفاده نمایید . </a:t>
            </a:r>
          </a:p>
          <a:p>
            <a:pPr algn="ctr" rtl="1"/>
            <a:endParaRPr lang="fa-IR" sz="3500" b="1" dirty="0" smtClean="0">
              <a:solidFill>
                <a:schemeClr val="accent6">
                  <a:lumMod val="75000"/>
                </a:schemeClr>
              </a:solidFill>
              <a:cs typeface="B Kamran" pitchFamily="2" charset="-78"/>
            </a:endParaRPr>
          </a:p>
          <a:p>
            <a:pPr algn="ctr" rtl="1"/>
            <a:endParaRPr lang="fa-IR" sz="3500" b="1" dirty="0" smtClean="0">
              <a:solidFill>
                <a:schemeClr val="accent6">
                  <a:lumMod val="75000"/>
                </a:schemeClr>
              </a:solidFill>
              <a:cs typeface="B Kamran" pitchFamily="2" charset="-78"/>
            </a:endParaRPr>
          </a:p>
          <a:p>
            <a:pPr algn="ctr" rtl="1"/>
            <a:endParaRPr lang="fa-IR" sz="3500" b="1" dirty="0">
              <a:solidFill>
                <a:schemeClr val="accent6">
                  <a:lumMod val="75000"/>
                </a:schemeClr>
              </a:solidFill>
              <a:cs typeface="B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53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3000" dirty="0" smtClean="0">
                <a:solidFill>
                  <a:srgbClr val="7030A0"/>
                </a:solidFill>
                <a:ea typeface="+mn-ea"/>
                <a:cs typeface="B Titr" pitchFamily="2" charset="-78"/>
              </a:rPr>
              <a:t>رقبا  و مزیت رقابتی آنها و مزیت رقابتی شما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06425"/>
            <a:ext cx="8229600" cy="4061441"/>
          </a:xfrm>
        </p:spPr>
        <p:txBody>
          <a:bodyPr>
            <a:noAutofit/>
          </a:bodyPr>
          <a:lstStyle/>
          <a:p>
            <a:pPr algn="ctr" rtl="1"/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رقبا ی خود را با ذکر نام و مزیت رقابتی آنها ( هم مستقیم و هم </a:t>
            </a:r>
            <a:b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</a:b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غیر مستقیم) و مزیت رقابتی خودتان را معرفی نمائید</a:t>
            </a:r>
          </a:p>
          <a:p>
            <a:pPr algn="ctr" rtl="1"/>
            <a:r>
              <a:rPr lang="fa-IR" sz="2800" b="1" dirty="0">
                <a:solidFill>
                  <a:srgbClr val="00B0F0"/>
                </a:solidFill>
                <a:cs typeface="B Kamran" pitchFamily="2" charset="-78"/>
              </a:rPr>
              <a:t>محتوای بخش 4</a:t>
            </a:r>
            <a:r>
              <a:rPr lang="fa-IR" sz="2800" b="1" dirty="0" smtClean="0">
                <a:solidFill>
                  <a:srgbClr val="00B0F0"/>
                </a:solidFill>
                <a:cs typeface="B Kamran" pitchFamily="2" charset="-78"/>
              </a:rPr>
              <a:t>-3 کاربرگ  </a:t>
            </a:r>
            <a:r>
              <a:rPr lang="fa-IR" sz="2800" b="1" dirty="0">
                <a:solidFill>
                  <a:srgbClr val="00B0F0"/>
                </a:solidFill>
                <a:cs typeface="B Kamran" pitchFamily="2" charset="-78"/>
              </a:rPr>
              <a:t>را </a:t>
            </a:r>
            <a:r>
              <a:rPr lang="fa-IR" sz="2800" b="1" dirty="0" smtClean="0">
                <a:solidFill>
                  <a:srgbClr val="00B0F0"/>
                </a:solidFill>
                <a:cs typeface="B Kamran" pitchFamily="2" charset="-78"/>
              </a:rPr>
              <a:t>به همراه جدول مربوطه با </a:t>
            </a:r>
            <a:r>
              <a:rPr lang="fa-IR" sz="2800" b="1" dirty="0">
                <a:solidFill>
                  <a:srgbClr val="00B0F0"/>
                </a:solidFill>
                <a:cs typeface="B Kamran" pitchFamily="2" charset="-78"/>
              </a:rPr>
              <a:t>رعایت جلوه های بصری ارائه نمایید.</a:t>
            </a:r>
          </a:p>
          <a:p>
            <a:pPr algn="ctr" rtl="1"/>
            <a:endParaRPr lang="fa-IR" sz="2800" b="1" dirty="0" smtClean="0">
              <a:solidFill>
                <a:schemeClr val="accent6">
                  <a:lumMod val="75000"/>
                </a:schemeClr>
              </a:solidFill>
              <a:cs typeface="B Kamran" pitchFamily="2" charset="-78"/>
            </a:endParaRPr>
          </a:p>
          <a:p>
            <a:pPr algn="ctr" rtl="1"/>
            <a:endParaRPr lang="fa-IR" sz="2800" b="1" dirty="0" smtClean="0">
              <a:solidFill>
                <a:schemeClr val="accent6">
                  <a:lumMod val="75000"/>
                </a:schemeClr>
              </a:solidFill>
              <a:cs typeface="B Kamran" pitchFamily="2" charset="-78"/>
            </a:endParaRPr>
          </a:p>
          <a:p>
            <a:pPr algn="ctr" rtl="1"/>
            <a:endParaRPr lang="fa-IR" sz="2800" b="1" dirty="0">
              <a:solidFill>
                <a:schemeClr val="accent6">
                  <a:lumMod val="75000"/>
                </a:schemeClr>
              </a:solidFill>
              <a:cs typeface="B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9110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25414"/>
            <a:ext cx="8229600" cy="460648"/>
          </a:xfrm>
        </p:spPr>
        <p:txBody>
          <a:bodyPr>
            <a:noAutofit/>
          </a:bodyPr>
          <a:lstStyle/>
          <a:p>
            <a:pPr algn="r" rtl="1"/>
            <a:r>
              <a:rPr lang="fa-IR" sz="3000" b="1" dirty="0" smtClean="0">
                <a:solidFill>
                  <a:srgbClr val="7030A0"/>
                </a:solidFill>
                <a:cs typeface="B Titr" pitchFamily="2" charset="-78"/>
              </a:rPr>
              <a:t>توجیه مالی طرح</a:t>
            </a:r>
            <a:endParaRPr lang="en-US" sz="3000" b="1" dirty="0" smtClean="0">
              <a:solidFill>
                <a:srgbClr val="7030A0"/>
              </a:solidFill>
              <a:cs typeface="B Titr" pitchFamily="2" charset="-78"/>
            </a:endParaRPr>
          </a:p>
          <a:p>
            <a:pPr algn="r" rtl="1"/>
            <a:r>
              <a:rPr lang="en-US" sz="3000" dirty="0" smtClean="0"/>
              <a:t>e</a:t>
            </a:r>
            <a:endParaRPr lang="fa-IR" sz="3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67544" y="2031294"/>
            <a:ext cx="8229600" cy="3600400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pPr algn="ctr" rtl="1"/>
            <a:r>
              <a:rPr lang="fa-IR" sz="3500" b="1" dirty="0" smtClean="0">
                <a:solidFill>
                  <a:srgbClr val="00B0F0"/>
                </a:solidFill>
                <a:cs typeface="B Kamran" pitchFamily="2" charset="-78"/>
              </a:rPr>
              <a:t>محتوای بخش 5-3کاربرگ ( شامل جدول مربوطه ) را با رعایت جلوه های بصری ارائه نمایید.</a:t>
            </a:r>
            <a:endParaRPr lang="fa-IR" sz="3500" b="1" dirty="0">
              <a:solidFill>
                <a:srgbClr val="00B0F0"/>
              </a:solidFill>
              <a:cs typeface="B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046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417488"/>
            <a:ext cx="8676456" cy="681628"/>
          </a:xfrm>
        </p:spPr>
        <p:txBody>
          <a:bodyPr>
            <a:noAutofit/>
          </a:bodyPr>
          <a:lstStyle/>
          <a:p>
            <a:pPr lvl="0" algn="r" rtl="1"/>
            <a:r>
              <a:rPr lang="fa-IR" sz="3000" dirty="0" smtClean="0">
                <a:solidFill>
                  <a:srgbClr val="7030A0"/>
                </a:solidFill>
                <a:ea typeface="+mn-ea"/>
                <a:cs typeface="B Titr" pitchFamily="2" charset="-78"/>
              </a:rPr>
              <a:t>چالش‌ها و ریسک‌ها </a:t>
            </a:r>
            <a:r>
              <a:rPr lang="en-US" sz="3000" dirty="0" smtClean="0"/>
              <a:t/>
            </a:r>
            <a:br>
              <a:rPr lang="en-US" sz="3000" dirty="0" smtClean="0"/>
            </a:br>
            <a:endParaRPr lang="fa-IR" sz="3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6856" y="1302316"/>
            <a:ext cx="8229600" cy="3600400"/>
          </a:xfrm>
        </p:spPr>
        <p:txBody>
          <a:bodyPr/>
          <a:lstStyle/>
          <a:p>
            <a:pPr algn="ctr" rtl="1"/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چالش‌ها و ریسک‌هایی که تا کنون پشت سر گذاشته‌اید و چالش‌ها </a:t>
            </a:r>
            <a:r>
              <a:rPr lang="en-US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 </a:t>
            </a:r>
            <a:br>
              <a:rPr lang="en-US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</a:br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پیش رو را توضیح دهید</a:t>
            </a:r>
          </a:p>
          <a:p>
            <a:pPr algn="ctr" rtl="1"/>
            <a:r>
              <a:rPr lang="fa-IR" sz="3500" b="1" dirty="0" smtClean="0">
                <a:solidFill>
                  <a:srgbClr val="00B0F0"/>
                </a:solidFill>
                <a:cs typeface="B Kamran" pitchFamily="2" charset="-78"/>
              </a:rPr>
              <a:t>محتوای جدول بخش 6-4 در کاربرگ را ارائه نمایید . </a:t>
            </a:r>
            <a:endParaRPr lang="fa-IR" sz="3500" b="1" dirty="0">
              <a:solidFill>
                <a:srgbClr val="00B0F0"/>
              </a:solidFill>
              <a:cs typeface="B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1156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75568"/>
            <a:ext cx="8229600" cy="460648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fa-IR" sz="3200" dirty="0" smtClean="0">
                <a:solidFill>
                  <a:srgbClr val="7030A0"/>
                </a:solidFill>
                <a:cs typeface="B Titr" pitchFamily="2" charset="-78"/>
              </a:rPr>
              <a:t>وضعیت فعلی و برنامه های پیش رو</a:t>
            </a:r>
            <a:endParaRPr lang="fa-IR" sz="3200" dirty="0">
              <a:solidFill>
                <a:srgbClr val="7030A0"/>
              </a:solidFill>
              <a:cs typeface="B Titr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fa-IR" dirty="0" smtClean="0"/>
          </a:p>
          <a:p>
            <a:endParaRPr lang="fa-IR" dirty="0"/>
          </a:p>
          <a:p>
            <a:pPr algn="ctr" rtl="1"/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{</a:t>
            </a:r>
            <a:r>
              <a:rPr lang="fa-IR" sz="3500" b="1" dirty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وضعیت </a:t>
            </a:r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فعلی شرکت یا طرح </a:t>
            </a:r>
            <a:r>
              <a:rPr lang="fa-IR" sz="3500" b="1" dirty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و </a:t>
            </a:r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اقداماتی که </a:t>
            </a:r>
            <a:r>
              <a:rPr lang="fa-IR" sz="3500" b="1" dirty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باید </a:t>
            </a:r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در آینده نزدیک </a:t>
            </a:r>
            <a:b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</a:br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انجام شود تا تکمیل‌تر گردد.}</a:t>
            </a:r>
          </a:p>
          <a:p>
            <a:pPr algn="ctr" rtl="1"/>
            <a:r>
              <a:rPr lang="fa-IR" sz="3500" b="1" dirty="0" smtClean="0">
                <a:solidFill>
                  <a:srgbClr val="00B0F0"/>
                </a:solidFill>
                <a:cs typeface="B Kamran" pitchFamily="2" charset="-78"/>
              </a:rPr>
              <a:t>بدین منظور از محتوای بخش 6-1 در کاربرگ با رعایت جلوه های بصری استفاده نمایید.  </a:t>
            </a:r>
            <a:endParaRPr lang="fa-IR" sz="3500" b="1" dirty="0">
              <a:solidFill>
                <a:srgbClr val="00B0F0"/>
              </a:solidFill>
              <a:cs typeface="B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9904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888" y="298955"/>
            <a:ext cx="8229600" cy="460648"/>
          </a:xfrm>
        </p:spPr>
        <p:txBody>
          <a:bodyPr>
            <a:noAutofit/>
          </a:bodyPr>
          <a:lstStyle/>
          <a:p>
            <a:pPr algn="r" rtl="1"/>
            <a:r>
              <a:rPr lang="fa-IR" sz="3000" dirty="0">
                <a:solidFill>
                  <a:srgbClr val="7030A0"/>
                </a:solidFill>
                <a:cs typeface="B Titr" pitchFamily="2" charset="-78"/>
              </a:rPr>
              <a:t>مدل یا مدلهای مشارکت با سرمایه گذاران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395536" y="1412776"/>
            <a:ext cx="8568952" cy="3888432"/>
          </a:xfrm>
        </p:spPr>
        <p:txBody>
          <a:bodyPr>
            <a:normAutofit fontScale="92500" lnSpcReduction="20000"/>
          </a:bodyPr>
          <a:lstStyle/>
          <a:p>
            <a:pPr algn="just" rtl="1"/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{تعیین </a:t>
            </a:r>
            <a:r>
              <a:rPr lang="fa-IR" sz="3500" b="1" dirty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دقیق و شفاف مدل یا مدلهای سرمایه‌گذاری و مشارکت </a:t>
            </a:r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/>
            </a:r>
            <a:b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</a:br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(</a:t>
            </a:r>
            <a:r>
              <a:rPr lang="fa-IR" sz="3500" b="1" dirty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مانند فروش بخشی از سهام شرکت به یک شرکت بزرگتر، جذب </a:t>
            </a:r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/>
            </a:r>
            <a:b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</a:br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همکاری </a:t>
            </a:r>
            <a:r>
              <a:rPr lang="fa-IR" sz="3500" b="1" dirty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بازرگانان و شرکت‌های پخش و توزیع برای گسترش بازار محصول، واگذاری بخشی از مالکیت فکری شرکت برای توسعه </a:t>
            </a:r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/>
            </a:r>
            <a:b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</a:br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شرکت </a:t>
            </a:r>
            <a:r>
              <a:rPr lang="fa-IR" sz="3500" b="1" dirty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در بازارهای جهانی، جذب کارفرما برای ارائه خدمات </a:t>
            </a:r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/>
            </a:r>
            <a:b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</a:br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پیمانکاری</a:t>
            </a:r>
            <a:r>
              <a:rPr lang="fa-IR" sz="3500" b="1" dirty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، جلب همکاری یک مرکز علمی و تحقیقاتی برای توسعه </a:t>
            </a:r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/>
            </a:r>
            <a:b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</a:br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محصول </a:t>
            </a:r>
            <a:r>
              <a:rPr lang="fa-IR" sz="3500" b="1" dirty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یا فناوری شرکت و یا </a:t>
            </a:r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...)</a:t>
            </a:r>
          </a:p>
          <a:p>
            <a:pPr algn="just" rtl="1"/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fa-IR" sz="3500" b="1" dirty="0">
                <a:solidFill>
                  <a:srgbClr val="00B0F0"/>
                </a:solidFill>
                <a:cs typeface="B Kamran" pitchFamily="2" charset="-78"/>
              </a:rPr>
              <a:t>محتوای بخش 6</a:t>
            </a:r>
            <a:r>
              <a:rPr lang="fa-IR" sz="3500" b="1" dirty="0" smtClean="0">
                <a:solidFill>
                  <a:srgbClr val="00B0F0"/>
                </a:solidFill>
                <a:cs typeface="B Kamran" pitchFamily="2" charset="-78"/>
              </a:rPr>
              <a:t>-2 </a:t>
            </a:r>
            <a:r>
              <a:rPr lang="fa-IR" sz="3500" b="1" dirty="0">
                <a:solidFill>
                  <a:srgbClr val="00B0F0"/>
                </a:solidFill>
                <a:cs typeface="B Kamran" pitchFamily="2" charset="-78"/>
              </a:rPr>
              <a:t>کاربرگ  را </a:t>
            </a:r>
            <a:r>
              <a:rPr lang="fa-IR" sz="3500" b="1" dirty="0" smtClean="0">
                <a:solidFill>
                  <a:srgbClr val="00B0F0"/>
                </a:solidFill>
                <a:cs typeface="B Kamran" pitchFamily="2" charset="-78"/>
              </a:rPr>
              <a:t>با </a:t>
            </a:r>
            <a:r>
              <a:rPr lang="fa-IR" sz="3500" b="1" dirty="0">
                <a:solidFill>
                  <a:srgbClr val="00B0F0"/>
                </a:solidFill>
                <a:cs typeface="B Kamran" pitchFamily="2" charset="-78"/>
              </a:rPr>
              <a:t>رعایت جلوه های بصری ارائه نمایید.</a:t>
            </a:r>
          </a:p>
          <a:p>
            <a:pPr algn="ctr" rtl="1"/>
            <a:endParaRPr lang="fa-IR" sz="2400" b="1" dirty="0">
              <a:solidFill>
                <a:schemeClr val="accent6">
                  <a:lumMod val="75000"/>
                </a:schemeClr>
              </a:solidFill>
              <a:cs typeface="B Kamran" pitchFamily="2" charset="-78"/>
            </a:endParaRPr>
          </a:p>
          <a:p>
            <a:pPr algn="just" rtl="1"/>
            <a:endParaRPr lang="fa-IR" sz="2400" b="1" dirty="0" smtClean="0">
              <a:solidFill>
                <a:srgbClr val="7030A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9448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1153050"/>
          </a:xfrm>
        </p:spPr>
        <p:txBody>
          <a:bodyPr>
            <a:noAutofit/>
          </a:bodyPr>
          <a:lstStyle/>
          <a:p>
            <a:pPr algn="ctr"/>
            <a:r>
              <a:rPr lang="fa-IR" sz="3500" b="1" dirty="0">
                <a:solidFill>
                  <a:srgbClr val="00B0F0"/>
                </a:solidFill>
                <a:cs typeface="B Kamran" pitchFamily="2" charset="-78"/>
              </a:rPr>
              <a:t>جدول موجود در بخش </a:t>
            </a:r>
            <a:r>
              <a:rPr lang="fa-IR" sz="3500" b="1" dirty="0" smtClean="0">
                <a:solidFill>
                  <a:srgbClr val="00B0F0"/>
                </a:solidFill>
                <a:cs typeface="B Kamran" pitchFamily="2" charset="-78"/>
              </a:rPr>
              <a:t>6-3 در </a:t>
            </a:r>
            <a:r>
              <a:rPr lang="fa-IR" sz="3500" b="1" dirty="0">
                <a:solidFill>
                  <a:srgbClr val="00B0F0"/>
                </a:solidFill>
                <a:cs typeface="B Kamran" pitchFamily="2" charset="-78"/>
              </a:rPr>
              <a:t>کاربرگ</a:t>
            </a:r>
            <a:endParaRPr lang="en-US" sz="3500" b="1" dirty="0">
              <a:solidFill>
                <a:srgbClr val="00B0F0"/>
              </a:solidFill>
              <a:cs typeface="B Kamran" pitchFamily="2" charset="-78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3482121042"/>
              </p:ext>
            </p:extLst>
          </p:nvPr>
        </p:nvGraphicFramePr>
        <p:xfrm>
          <a:off x="457200" y="2493818"/>
          <a:ext cx="82296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8305"/>
                <a:gridCol w="803564"/>
                <a:gridCol w="714231"/>
                <a:gridCol w="795914"/>
                <a:gridCol w="706582"/>
                <a:gridCol w="678873"/>
                <a:gridCol w="748145"/>
                <a:gridCol w="22139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برآورد هزینه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ماه ششم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ماه پنجم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ماه چهارم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ماه سوم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ماه دوم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ماه اول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نوع</a:t>
                      </a:r>
                      <a:r>
                        <a:rPr lang="fa-IR" baseline="0" dirty="0" smtClean="0">
                          <a:cs typeface="B Nazanin" panose="00000400000000000000" pitchFamily="2" charset="-78"/>
                        </a:rPr>
                        <a:t> فعالیت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453753"/>
            <a:ext cx="8229600" cy="7315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r" rtl="1" fontAlgn="auto"/>
            <a:r>
              <a:rPr lang="fa-IR" sz="3000" dirty="0" smtClean="0">
                <a:solidFill>
                  <a:srgbClr val="7030A0"/>
                </a:solidFill>
                <a:cs typeface="B Titr" pitchFamily="2" charset="-78"/>
              </a:rPr>
              <a:t>مراحل </a:t>
            </a:r>
            <a:r>
              <a:rPr lang="fa-IR" sz="3000" dirty="0">
                <a:solidFill>
                  <a:srgbClr val="7030A0"/>
                </a:solidFill>
                <a:cs typeface="B Titr" pitchFamily="2" charset="-78"/>
              </a:rPr>
              <a:t>برنامه كاري هسته در دوره رشد مقدماتي</a:t>
            </a:r>
          </a:p>
          <a:p>
            <a:pPr algn="r" rtl="1" fontAlgn="auto"/>
            <a:r>
              <a:rPr lang="fa-IR" sz="3000" dirty="0" smtClean="0">
                <a:solidFill>
                  <a:srgbClr val="7030A0"/>
                </a:solidFill>
                <a:cs typeface="B Titr" pitchFamily="2" charset="-78"/>
              </a:rPr>
              <a:t> </a:t>
            </a:r>
            <a:endParaRPr lang="fa-IR" sz="3000" dirty="0">
              <a:solidFill>
                <a:srgbClr val="7030A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32646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1775" y="477308"/>
            <a:ext cx="9144000" cy="609620"/>
          </a:xfrm>
        </p:spPr>
        <p:txBody>
          <a:bodyPr>
            <a:normAutofit fontScale="90000"/>
          </a:bodyPr>
          <a:lstStyle/>
          <a:p>
            <a:pPr lvl="0" algn="ctr" rtl="1"/>
            <a:r>
              <a:rPr lang="fa-IR" sz="3000" dirty="0" smtClean="0">
                <a:solidFill>
                  <a:srgbClr val="7030A0"/>
                </a:solidFill>
                <a:ea typeface="+mn-ea"/>
                <a:cs typeface="B Titr" pitchFamily="2" charset="-78"/>
              </a:rPr>
              <a:t>چشم‌انداز و رویایی که برای کارتان در سر دارید.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  <p:sp>
        <p:nvSpPr>
          <p:cNvPr id="3" name="Content Placeholder 3"/>
          <p:cNvSpPr>
            <a:spLocks noGrp="1"/>
          </p:cNvSpPr>
          <p:nvPr>
            <p:ph idx="10"/>
          </p:nvPr>
        </p:nvSpPr>
        <p:spPr>
          <a:xfrm>
            <a:off x="467544" y="2017439"/>
            <a:ext cx="8229600" cy="3600400"/>
          </a:xfrm>
        </p:spPr>
        <p:txBody>
          <a:bodyPr/>
          <a:lstStyle/>
          <a:p>
            <a:pPr algn="ctr" rtl="1"/>
            <a:endParaRPr lang="fa-IR" dirty="0"/>
          </a:p>
          <a:p>
            <a:pPr algn="ctr" rtl="1"/>
            <a:endParaRPr lang="fa-IR" sz="3500" b="1" dirty="0" smtClean="0">
              <a:solidFill>
                <a:schemeClr val="accent6">
                  <a:lumMod val="75000"/>
                </a:schemeClr>
              </a:solidFill>
              <a:cs typeface="B Kamran" pitchFamily="2" charset="-78"/>
            </a:endParaRPr>
          </a:p>
          <a:p>
            <a:pPr algn="ctr" rtl="1"/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آینده ی شرکت خود را به لحاظ منابع ( مالی، نیروی انسانی، فیزیکی و ... ) و بازار توضیح دهید. </a:t>
            </a:r>
            <a:endParaRPr lang="fa-IR" sz="3500" b="1" dirty="0">
              <a:solidFill>
                <a:schemeClr val="accent6">
                  <a:lumMod val="75000"/>
                </a:schemeClr>
              </a:solidFill>
              <a:cs typeface="B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5814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521" y="574150"/>
            <a:ext cx="8229600" cy="460648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fa-IR" sz="3000" b="1" dirty="0" smtClean="0">
                <a:solidFill>
                  <a:srgbClr val="7030A0"/>
                </a:solidFill>
                <a:cs typeface="B Titr" pitchFamily="2" charset="-78"/>
              </a:rPr>
              <a:t>معرفی شرکت، تیم یا طرح</a:t>
            </a:r>
            <a:endParaRPr lang="en-US" sz="3000" b="1" dirty="0" smtClean="0">
              <a:solidFill>
                <a:srgbClr val="7030A0"/>
              </a:solidFill>
              <a:cs typeface="B Titr" pitchFamily="2" charset="-78"/>
            </a:endParaRPr>
          </a:p>
          <a:p>
            <a:pPr algn="r" rtl="1"/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67544" y="2017439"/>
            <a:ext cx="8229600" cy="3600400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pPr algn="ctr" rtl="1"/>
            <a:r>
              <a:rPr lang="fa-IR" sz="3500" b="1" dirty="0" smtClean="0">
                <a:solidFill>
                  <a:srgbClr val="00B0F0"/>
                </a:solidFill>
                <a:cs typeface="B Kamran" pitchFamily="2" charset="-78"/>
              </a:rPr>
              <a:t>می توانید در یک یا دو اسلایدمحتوای موجود در کاربرگ بخش های 1-1 را با رعایت اصول ارائه و جلوه های بصری ارائه نمایید. </a:t>
            </a:r>
            <a:endParaRPr lang="fa-IR" sz="3500" b="1" dirty="0">
              <a:solidFill>
                <a:srgbClr val="00B0F0"/>
              </a:solidFill>
              <a:cs typeface="B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7426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>
          <a:xfrm>
            <a:off x="2123728" y="2564904"/>
            <a:ext cx="6563072" cy="2635697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defRPr/>
            </a:pPr>
            <a:r>
              <a:rPr lang="fa-IR" sz="7000" b="1" dirty="0" smtClean="0">
                <a:solidFill>
                  <a:srgbClr val="7030A0"/>
                </a:solidFill>
                <a:latin typeface="Arial" pitchFamily="34" charset="0"/>
                <a:cs typeface="B Titr" pitchFamily="2" charset="-78"/>
              </a:rPr>
              <a:t>با تشکر</a:t>
            </a:r>
            <a:endParaRPr lang="en-US" sz="7000" b="1" dirty="0" smtClean="0">
              <a:solidFill>
                <a:srgbClr val="7030A0"/>
              </a:solidFill>
              <a:latin typeface="Arial" pitchFamily="34" charset="0"/>
              <a:cs typeface="B Titr" pitchFamily="2" charset="-78"/>
            </a:endParaRPr>
          </a:p>
          <a:p>
            <a:pPr eaLnBrk="1" hangingPunct="1">
              <a:defRPr/>
            </a:pPr>
            <a:endParaRPr lang="en-US" sz="4000" b="1" dirty="0" smtClean="0">
              <a:solidFill>
                <a:srgbClr val="7030A0"/>
              </a:solidFill>
              <a:latin typeface="Arial" pitchFamily="34" charset="0"/>
              <a:cs typeface="B Titr" pitchFamily="2" charset="-78"/>
            </a:endParaRPr>
          </a:p>
          <a:p>
            <a:pPr eaLnBrk="1" hangingPunct="1">
              <a:defRPr/>
            </a:pPr>
            <a:endParaRPr lang="en-US" sz="4000" b="1" dirty="0" smtClean="0">
              <a:solidFill>
                <a:srgbClr val="7030A0"/>
              </a:solidFill>
              <a:latin typeface="Arial" pitchFamily="34" charset="0"/>
              <a:cs typeface="B Titr" pitchFamily="2" charset="-78"/>
            </a:endParaRPr>
          </a:p>
          <a:p>
            <a:pPr eaLnBrk="1" hangingPunct="1">
              <a:defRPr/>
            </a:pPr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29250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500" b="1" dirty="0" smtClean="0">
                <a:solidFill>
                  <a:srgbClr val="00B0F0"/>
                </a:solidFill>
                <a:cs typeface="B Kamran" pitchFamily="2" charset="-78"/>
              </a:rPr>
              <a:t>محتوای </a:t>
            </a:r>
            <a:r>
              <a:rPr lang="fa-IR" sz="3500" b="1" dirty="0">
                <a:solidFill>
                  <a:srgbClr val="00B0F0"/>
                </a:solidFill>
                <a:cs typeface="B Kamran" pitchFamily="2" charset="-78"/>
              </a:rPr>
              <a:t>بخش 1-2 </a:t>
            </a:r>
            <a:r>
              <a:rPr lang="fa-IR" sz="3500" b="1" dirty="0" smtClean="0">
                <a:solidFill>
                  <a:srgbClr val="00B0F0"/>
                </a:solidFill>
                <a:cs typeface="B Kamran" pitchFamily="2" charset="-78"/>
              </a:rPr>
              <a:t>د</a:t>
            </a:r>
            <a:r>
              <a:rPr lang="fa-IR" sz="3500" b="1" dirty="0">
                <a:solidFill>
                  <a:srgbClr val="00B0F0"/>
                </a:solidFill>
                <a:cs typeface="B Kamran" pitchFamily="2" charset="-78"/>
              </a:rPr>
              <a:t>ر</a:t>
            </a:r>
            <a:r>
              <a:rPr lang="fa-IR" sz="3500" b="1" dirty="0" smtClean="0">
                <a:solidFill>
                  <a:srgbClr val="00B0F0"/>
                </a:solidFill>
                <a:cs typeface="B Kamran" pitchFamily="2" charset="-78"/>
              </a:rPr>
              <a:t> </a:t>
            </a:r>
            <a:r>
              <a:rPr lang="fa-IR" sz="3500" b="1" dirty="0">
                <a:solidFill>
                  <a:srgbClr val="00B0F0"/>
                </a:solidFill>
                <a:cs typeface="B Kamran" pitchFamily="2" charset="-78"/>
              </a:rPr>
              <a:t>کاربرگ </a:t>
            </a:r>
            <a:endParaRPr lang="en-US" sz="3500" b="1" dirty="0">
              <a:solidFill>
                <a:srgbClr val="00B0F0"/>
              </a:solidFill>
              <a:cs typeface="B Kamran" pitchFamily="2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4000098178"/>
              </p:ext>
            </p:extLst>
          </p:nvPr>
        </p:nvGraphicFramePr>
        <p:xfrm>
          <a:off x="374071" y="2175162"/>
          <a:ext cx="7952510" cy="2951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0502"/>
                <a:gridCol w="1590502"/>
                <a:gridCol w="1590502"/>
                <a:gridCol w="1590502"/>
                <a:gridCol w="1590502"/>
              </a:tblGrid>
              <a:tr h="737755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نوع همکاری (تمام وقت و پاره وقت)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سمت در واحد</a:t>
                      </a:r>
                      <a:r>
                        <a:rPr lang="fa-IR" baseline="0" dirty="0" smtClean="0">
                          <a:cs typeface="B Nazanin" panose="00000400000000000000" pitchFamily="2" charset="-78"/>
                        </a:rPr>
                        <a:t> فناوری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زمینه تخصصی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مدرک تحصیلی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نام</a:t>
                      </a:r>
                      <a:r>
                        <a:rPr lang="fa-IR" baseline="0" dirty="0" smtClean="0">
                          <a:cs typeface="B Nazanin" panose="00000400000000000000" pitchFamily="2" charset="-78"/>
                        </a:rPr>
                        <a:t> و نام خانوادگی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7377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775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3775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524000" y="5527964"/>
            <a:ext cx="6456218" cy="78970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spcBef>
                <a:spcPct val="50000"/>
              </a:spcBef>
            </a:pPr>
            <a:r>
              <a:rPr lang="fa-IR" altLang="fa-IR" b="1" dirty="0">
                <a:latin typeface="2 elham"/>
                <a:cs typeface="B Nazanin" panose="00000400000000000000" pitchFamily="2" charset="-78"/>
              </a:rPr>
              <a:t>برای هر فرد می توان یک اسلاید رزومه عضو را قرار داد  تا در </a:t>
            </a:r>
            <a:r>
              <a:rPr lang="fa-IR" altLang="fa-IR" b="1" dirty="0" smtClean="0">
                <a:latin typeface="2 elham"/>
                <a:cs typeface="B Nazanin" panose="00000400000000000000" pitchFamily="2" charset="-78"/>
              </a:rPr>
              <a:t>صورت </a:t>
            </a:r>
            <a:r>
              <a:rPr lang="fa-IR" altLang="fa-IR" b="1" dirty="0">
                <a:latin typeface="2 elham"/>
                <a:cs typeface="B Nazanin" panose="00000400000000000000" pitchFamily="2" charset="-78"/>
              </a:rPr>
              <a:t>لزوم ارائه شود.</a:t>
            </a:r>
            <a:endParaRPr lang="en-US" altLang="fa-IR" b="1" dirty="0">
              <a:latin typeface="2 elham"/>
              <a:cs typeface="B Nazanin" panose="00000400000000000000" pitchFamily="2" charset="-7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78933" y="372533"/>
            <a:ext cx="8229600" cy="968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r" rtl="1" fontAlgn="auto"/>
            <a:r>
              <a:rPr lang="fa-IR" sz="3000" b="1" dirty="0" smtClean="0">
                <a:solidFill>
                  <a:srgbClr val="7030A0"/>
                </a:solidFill>
                <a:cs typeface="B Titr" pitchFamily="2" charset="-78"/>
              </a:rPr>
              <a:t>معرفی </a:t>
            </a:r>
            <a:r>
              <a:rPr lang="fa-IR" sz="3000" b="1" dirty="0">
                <a:solidFill>
                  <a:srgbClr val="7030A0"/>
                </a:solidFill>
                <a:cs typeface="B Titr" pitchFamily="2" charset="-78"/>
              </a:rPr>
              <a:t>موسسان و اعضا اصلی هسته</a:t>
            </a:r>
          </a:p>
          <a:p>
            <a:pPr algn="r" rtl="1" fontAlgn="auto"/>
            <a:endParaRPr lang="en-US" b="1" dirty="0">
              <a:solidFill>
                <a:srgbClr val="7030A0"/>
              </a:solidFill>
              <a:cs typeface="B Titr" pitchFamily="2" charset="-78"/>
            </a:endParaRPr>
          </a:p>
          <a:p>
            <a:pPr algn="r" rtl="1" fontAlgn="auto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06244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r"/>
            <a:r>
              <a:rPr lang="en-US" sz="3000" dirty="0" smtClean="0">
                <a:solidFill>
                  <a:srgbClr val="7030A0"/>
                </a:solidFill>
                <a:ea typeface="+mn-ea"/>
                <a:cs typeface="B Titr" pitchFamily="2" charset="-78"/>
              </a:rPr>
              <a:t>  </a:t>
            </a:r>
            <a:r>
              <a:rPr lang="fa-IR" sz="3000" dirty="0" smtClean="0">
                <a:solidFill>
                  <a:srgbClr val="7030A0"/>
                </a:solidFill>
                <a:ea typeface="+mn-ea"/>
                <a:cs typeface="B Titr" pitchFamily="2" charset="-78"/>
              </a:rPr>
              <a:t> تیم کاری و سهامداران</a:t>
            </a:r>
            <a:endParaRPr lang="en-US" sz="3000" dirty="0" smtClean="0">
              <a:solidFill>
                <a:srgbClr val="7030A0"/>
              </a:solidFill>
              <a:ea typeface="+mn-ea"/>
              <a:cs typeface="B Titr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3485232"/>
          </a:xfrm>
        </p:spPr>
        <p:txBody>
          <a:bodyPr>
            <a:normAutofit/>
          </a:bodyPr>
          <a:lstStyle/>
          <a:p>
            <a:pPr algn="ctr" rtl="1"/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تیم کاری، سهامداران فعلی و توانمندی‌ها</a:t>
            </a:r>
            <a:b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</a:br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 و ارزش‌ها و سوابق ایشان</a:t>
            </a:r>
            <a:endParaRPr lang="fa-IR" sz="3500" b="1" dirty="0">
              <a:solidFill>
                <a:schemeClr val="accent6">
                  <a:lumMod val="75000"/>
                </a:schemeClr>
              </a:solidFill>
              <a:cs typeface="B Kamran" pitchFamily="2" charset="-78"/>
            </a:endParaRPr>
          </a:p>
          <a:p>
            <a:pPr algn="ctr" rtl="1"/>
            <a:r>
              <a:rPr lang="fa-IR" sz="3500" b="1" dirty="0" smtClean="0">
                <a:solidFill>
                  <a:srgbClr val="00B0F0"/>
                </a:solidFill>
                <a:cs typeface="B Kamran" pitchFamily="2" charset="-78"/>
              </a:rPr>
              <a:t>جداول مربوطه و مستندات تکمیلی ( در صورت امکان رزومه ی مختصر اعضا) از بخش های 1-3 و 1-4 را ارائه نمایید.</a:t>
            </a:r>
            <a:endParaRPr lang="fa-IR" sz="3500" b="1" dirty="0">
              <a:solidFill>
                <a:srgbClr val="00B0F0"/>
              </a:solidFill>
              <a:cs typeface="B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7320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867" y="680368"/>
            <a:ext cx="8229600" cy="460648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fa-IR" sz="3000" b="1" dirty="0" smtClean="0">
                <a:solidFill>
                  <a:srgbClr val="7030A0"/>
                </a:solidFill>
                <a:cs typeface="B Titr" pitchFamily="2" charset="-78"/>
              </a:rPr>
              <a:t>عنوان و خلاصه ایده محوری (طرح)</a:t>
            </a:r>
            <a:endParaRPr lang="en-US" sz="3000" b="1" dirty="0" smtClean="0">
              <a:solidFill>
                <a:srgbClr val="7030A0"/>
              </a:solidFill>
              <a:cs typeface="B Titr" pitchFamily="2" charset="-78"/>
            </a:endParaRPr>
          </a:p>
          <a:p>
            <a:pPr algn="r" rtl="1"/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33677" y="1141016"/>
            <a:ext cx="8229600" cy="3600400"/>
          </a:xfrm>
        </p:spPr>
        <p:txBody>
          <a:bodyPr/>
          <a:lstStyle/>
          <a:p>
            <a:endParaRPr lang="fa-IR" dirty="0" smtClean="0"/>
          </a:p>
          <a:p>
            <a:pPr algn="ctr" rtl="1"/>
            <a:r>
              <a:rPr lang="fa-IR" sz="3500" b="1" dirty="0" smtClean="0">
                <a:solidFill>
                  <a:srgbClr val="00B0F0"/>
                </a:solidFill>
                <a:cs typeface="B Kamran" pitchFamily="2" charset="-78"/>
              </a:rPr>
              <a:t>محتوای موجود در کاربرگ بخش های </a:t>
            </a:r>
            <a:r>
              <a:rPr lang="fa-IR" sz="3500" b="1" dirty="0">
                <a:solidFill>
                  <a:srgbClr val="00B0F0"/>
                </a:solidFill>
                <a:cs typeface="B Kamran" pitchFamily="2" charset="-78"/>
              </a:rPr>
              <a:t>2-1 و 2-2 و </a:t>
            </a:r>
            <a:r>
              <a:rPr lang="fa-IR" sz="3500" b="1" dirty="0" smtClean="0">
                <a:solidFill>
                  <a:srgbClr val="00B0F0"/>
                </a:solidFill>
                <a:cs typeface="B Kamran" pitchFamily="2" charset="-78"/>
              </a:rPr>
              <a:t>2-3  و قسمت خلاصه ایده در بخش 2-4 را با رعایت اصول ارائه و جلوه های بصری ارائه نمایید. </a:t>
            </a:r>
          </a:p>
        </p:txBody>
      </p:sp>
    </p:spTree>
    <p:extLst>
      <p:ext uri="{BB962C8B-B14F-4D97-AF65-F5344CB8AC3E}">
        <p14:creationId xmlns:p14="http://schemas.microsoft.com/office/powerpoint/2010/main" val="296977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2832"/>
            <a:ext cx="9144000" cy="1069514"/>
          </a:xfrm>
        </p:spPr>
        <p:txBody>
          <a:bodyPr/>
          <a:lstStyle/>
          <a:p>
            <a:pPr algn="r" rtl="1"/>
            <a:r>
              <a:rPr lang="fa-IR" sz="3000" dirty="0" smtClean="0">
                <a:solidFill>
                  <a:srgbClr val="7030A0"/>
                </a:solidFill>
                <a:ea typeface="+mn-ea"/>
                <a:cs typeface="B Titr" pitchFamily="2" charset="-78"/>
              </a:rPr>
              <a:t>مهمترین دستاورد یا رسالت طرح در چند جمله </a:t>
            </a:r>
            <a:r>
              <a:rPr lang="fa-IR" sz="2000" dirty="0" smtClean="0">
                <a:solidFill>
                  <a:srgbClr val="7030A0"/>
                </a:solidFill>
                <a:ea typeface="+mn-ea"/>
                <a:cs typeface="B Titr" pitchFamily="2" charset="-78"/>
              </a:rPr>
              <a:t/>
            </a:r>
            <a:br>
              <a:rPr lang="fa-IR" sz="2000" dirty="0" smtClean="0">
                <a:solidFill>
                  <a:srgbClr val="7030A0"/>
                </a:solidFill>
                <a:ea typeface="+mn-ea"/>
                <a:cs typeface="B Titr" pitchFamily="2" charset="-78"/>
              </a:rPr>
            </a:br>
            <a:endParaRPr lang="fa-IR" sz="2000" dirty="0" smtClean="0">
              <a:solidFill>
                <a:srgbClr val="7030A0"/>
              </a:solidFill>
              <a:ea typeface="+mn-ea"/>
              <a:cs typeface="B Titr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12346"/>
            <a:ext cx="8229600" cy="2808312"/>
          </a:xfrm>
        </p:spPr>
        <p:txBody>
          <a:bodyPr>
            <a:normAutofit lnSpcReduction="10000"/>
          </a:bodyPr>
          <a:lstStyle/>
          <a:p>
            <a:pPr algn="ctr" rtl="1"/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( مشکلی را که طرح شما حل می‌کند یا فرصتی که ایجاد می‌کند)</a:t>
            </a:r>
          </a:p>
          <a:p>
            <a:pPr algn="ctr" rtl="1"/>
            <a:r>
              <a:rPr lang="fa-IR" sz="3500" b="1" dirty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برتری‌ها و ویژگی‌های منحصر به فرد محصول یا خدمت خود را </a:t>
            </a:r>
            <a:br>
              <a:rPr lang="fa-IR" sz="3500" b="1" dirty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</a:br>
            <a:r>
              <a:rPr lang="fa-IR" sz="3500" b="1" dirty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توضیح </a:t>
            </a:r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دهید</a:t>
            </a:r>
          </a:p>
          <a:p>
            <a:pPr algn="ctr" rtl="1"/>
            <a:r>
              <a:rPr lang="fa-IR" sz="3500" b="1" dirty="0" smtClean="0">
                <a:solidFill>
                  <a:srgbClr val="00B0F0"/>
                </a:solidFill>
                <a:cs typeface="B Kamran" pitchFamily="2" charset="-78"/>
              </a:rPr>
              <a:t>از محتوای قسمت های «مشکل» و «ارزش پیشنهادی» در بخش 2-4 کاربرگ استفاده نمایید </a:t>
            </a:r>
          </a:p>
        </p:txBody>
      </p:sp>
    </p:spTree>
    <p:extLst>
      <p:ext uri="{BB962C8B-B14F-4D97-AF65-F5344CB8AC3E}">
        <p14:creationId xmlns:p14="http://schemas.microsoft.com/office/powerpoint/2010/main" val="252538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853490"/>
          </a:xfrm>
        </p:spPr>
        <p:txBody>
          <a:bodyPr>
            <a:noAutofit/>
          </a:bodyPr>
          <a:lstStyle/>
          <a:p>
            <a:pPr lvl="0" algn="r" rtl="1"/>
            <a:r>
              <a:rPr lang="fa-IR" sz="3000" dirty="0" smtClean="0">
                <a:solidFill>
                  <a:srgbClr val="7030A0"/>
                </a:solidFill>
                <a:ea typeface="+mn-ea"/>
                <a:cs typeface="B Titr" pitchFamily="2" charset="-78"/>
              </a:rPr>
              <a:t>بخش‌بندی مشتریان</a:t>
            </a:r>
            <a:r>
              <a:rPr lang="en-US" sz="3000" dirty="0" smtClean="0"/>
              <a:t/>
            </a:r>
            <a:br>
              <a:rPr lang="en-US" sz="3000" dirty="0" smtClean="0"/>
            </a:br>
            <a:endParaRPr lang="fa-IR" sz="3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6613"/>
            <a:ext cx="8229600" cy="3600400"/>
          </a:xfrm>
        </p:spPr>
        <p:txBody>
          <a:bodyPr/>
          <a:lstStyle/>
          <a:p>
            <a:pPr algn="ctr" rtl="1"/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(در صورت داشتن اطلاعات لازم درصد هر گروه از مشتریان خود را ذکر کنید)</a:t>
            </a:r>
          </a:p>
          <a:p>
            <a:pPr algn="ctr" rtl="1"/>
            <a:r>
              <a:rPr lang="fa-IR" sz="3500" b="1" dirty="0">
                <a:solidFill>
                  <a:srgbClr val="00B0F0"/>
                </a:solidFill>
                <a:cs typeface="B Kamran" pitchFamily="2" charset="-78"/>
              </a:rPr>
              <a:t>محتوای بخش 2-4 کاربرگ قسمت مشتریان به همراه پذیرندگان آغازین را با رعایت جلوه های بصری ارائه نمایید.</a:t>
            </a:r>
          </a:p>
          <a:p>
            <a:pPr algn="ctr" rtl="1"/>
            <a:endParaRPr lang="fa-IR" sz="3500" b="1" dirty="0">
              <a:solidFill>
                <a:schemeClr val="accent6">
                  <a:lumMod val="75000"/>
                </a:schemeClr>
              </a:solidFill>
              <a:cs typeface="B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590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69514"/>
          </a:xfrm>
        </p:spPr>
        <p:txBody>
          <a:bodyPr/>
          <a:lstStyle/>
          <a:p>
            <a:pPr lvl="0" algn="r"/>
            <a:r>
              <a:rPr lang="fa-IR" sz="3000" dirty="0" smtClean="0">
                <a:solidFill>
                  <a:srgbClr val="7030A0"/>
                </a:solidFill>
                <a:ea typeface="+mn-ea"/>
                <a:cs typeface="B Titr" pitchFamily="2" charset="-78"/>
              </a:rPr>
              <a:t>راه حل فناورانه یا نوآورانه برای حل مشکل یا خلق فرصت</a:t>
            </a:r>
            <a:endParaRPr lang="en-US" sz="3000" dirty="0" smtClean="0">
              <a:solidFill>
                <a:srgbClr val="7030A0"/>
              </a:solidFill>
              <a:ea typeface="+mn-ea"/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223"/>
            <a:ext cx="8229600" cy="2151468"/>
          </a:xfrm>
        </p:spPr>
        <p:txBody>
          <a:bodyPr>
            <a:normAutofit/>
          </a:bodyPr>
          <a:lstStyle/>
          <a:p>
            <a:pPr algn="ctr" rtl="1"/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(راه حل خود و نحوه حل این مشکل را توضیح دهید، راه حل شما چه فناوری جدیدی ارائه می‌کند)</a:t>
            </a:r>
          </a:p>
          <a:p>
            <a:pPr algn="ctr" rtl="1"/>
            <a:r>
              <a:rPr lang="fa-IR" sz="3500" b="1" dirty="0">
                <a:solidFill>
                  <a:srgbClr val="00B0F0"/>
                </a:solidFill>
                <a:cs typeface="B Kamran" pitchFamily="2" charset="-78"/>
              </a:rPr>
              <a:t>از محتوای قسمت </a:t>
            </a:r>
            <a:r>
              <a:rPr lang="fa-IR" sz="3500" b="1" dirty="0" smtClean="0">
                <a:solidFill>
                  <a:srgbClr val="00B0F0"/>
                </a:solidFill>
                <a:cs typeface="B Kamran" pitchFamily="2" charset="-78"/>
              </a:rPr>
              <a:t>«راه حل» </a:t>
            </a:r>
            <a:r>
              <a:rPr lang="fa-IR" sz="3500" b="1" dirty="0">
                <a:solidFill>
                  <a:srgbClr val="00B0F0"/>
                </a:solidFill>
                <a:cs typeface="B Kamran" pitchFamily="2" charset="-78"/>
              </a:rPr>
              <a:t>در بخش 2-4 کاربرگ استفاده نمایید </a:t>
            </a:r>
          </a:p>
          <a:p>
            <a:pPr algn="ctr" rtl="1"/>
            <a:endParaRPr lang="fa-IR" sz="3500" b="1" dirty="0" smtClean="0">
              <a:solidFill>
                <a:schemeClr val="accent6">
                  <a:lumMod val="75000"/>
                </a:schemeClr>
              </a:solidFill>
              <a:cs typeface="B Kamran" pitchFamily="2" charset="-78"/>
            </a:endParaRPr>
          </a:p>
          <a:p>
            <a:pPr algn="ctr" rtl="1"/>
            <a:endParaRPr lang="fa-IR" sz="3500" b="1" dirty="0" smtClean="0">
              <a:solidFill>
                <a:schemeClr val="accent6">
                  <a:lumMod val="75000"/>
                </a:schemeClr>
              </a:solidFill>
              <a:cs typeface="B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0842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69514"/>
          </a:xfrm>
        </p:spPr>
        <p:txBody>
          <a:bodyPr/>
          <a:lstStyle/>
          <a:p>
            <a:pPr lvl="0" algn="r"/>
            <a:r>
              <a:rPr lang="fa-IR" sz="3000" dirty="0" smtClean="0">
                <a:solidFill>
                  <a:srgbClr val="7030A0"/>
                </a:solidFill>
                <a:ea typeface="+mn-ea"/>
                <a:cs typeface="B Titr" pitchFamily="2" charset="-78"/>
              </a:rPr>
              <a:t>کانال های ارتباطی کسب و کار </a:t>
            </a:r>
            <a:endParaRPr lang="en-US" sz="3000" dirty="0" smtClean="0">
              <a:solidFill>
                <a:srgbClr val="7030A0"/>
              </a:solidFill>
              <a:ea typeface="+mn-ea"/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223"/>
            <a:ext cx="8229600" cy="2151468"/>
          </a:xfrm>
        </p:spPr>
        <p:txBody>
          <a:bodyPr>
            <a:normAutofit/>
          </a:bodyPr>
          <a:lstStyle/>
          <a:p>
            <a:pPr algn="ctr" rtl="1"/>
            <a:r>
              <a:rPr lang="fa-IR" sz="3500" b="1" dirty="0" smtClean="0">
                <a:solidFill>
                  <a:schemeClr val="accent6">
                    <a:lumMod val="75000"/>
                  </a:schemeClr>
                </a:solidFill>
                <a:cs typeface="B Kamran" pitchFamily="2" charset="-78"/>
              </a:rPr>
              <a:t>مشتری چگونه از وجود کسب و کار شما آگاه می شود؟ چطور به شما سفارش می دهد؟ از چه طریق خدمات یا محصول بدستش می رسد؟ </a:t>
            </a:r>
          </a:p>
          <a:p>
            <a:pPr algn="ctr" rtl="1"/>
            <a:r>
              <a:rPr lang="fa-IR" sz="3500" b="1" dirty="0">
                <a:solidFill>
                  <a:srgbClr val="00B0F0"/>
                </a:solidFill>
                <a:cs typeface="B Kamran" pitchFamily="2" charset="-78"/>
              </a:rPr>
              <a:t>از محتوای قسمت </a:t>
            </a:r>
            <a:r>
              <a:rPr lang="fa-IR" sz="3500" b="1" dirty="0" smtClean="0">
                <a:solidFill>
                  <a:srgbClr val="00B0F0"/>
                </a:solidFill>
                <a:cs typeface="B Kamran" pitchFamily="2" charset="-78"/>
              </a:rPr>
              <a:t>«کانال ها» </a:t>
            </a:r>
            <a:r>
              <a:rPr lang="fa-IR" sz="3500" b="1" dirty="0">
                <a:solidFill>
                  <a:srgbClr val="00B0F0"/>
                </a:solidFill>
                <a:cs typeface="B Kamran" pitchFamily="2" charset="-78"/>
              </a:rPr>
              <a:t>در بخش 2-4 کاربرگ استفاده نمایید </a:t>
            </a:r>
          </a:p>
          <a:p>
            <a:pPr algn="ctr" rtl="1"/>
            <a:endParaRPr lang="fa-IR" sz="3500" b="1" dirty="0" smtClean="0">
              <a:solidFill>
                <a:schemeClr val="accent6">
                  <a:lumMod val="75000"/>
                </a:schemeClr>
              </a:solidFill>
              <a:cs typeface="B Kamran" pitchFamily="2" charset="-78"/>
            </a:endParaRPr>
          </a:p>
          <a:p>
            <a:pPr algn="ctr" rtl="1"/>
            <a:endParaRPr lang="fa-IR" sz="3500" b="1" dirty="0" smtClean="0">
              <a:solidFill>
                <a:schemeClr val="accent6">
                  <a:lumMod val="75000"/>
                </a:schemeClr>
              </a:solidFill>
              <a:cs typeface="B Kamr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1034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tint val="100000"/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1504</TotalTime>
  <Words>632</Words>
  <Application>Microsoft Office PowerPoint</Application>
  <PresentationFormat>On-screen Show (4:3)</PresentationFormat>
  <Paragraphs>92</Paragraphs>
  <Slides>20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맑은 고딕</vt:lpstr>
      <vt:lpstr>2 elham</vt:lpstr>
      <vt:lpstr>Arial</vt:lpstr>
      <vt:lpstr>B Kamran</vt:lpstr>
      <vt:lpstr>B Nazanin</vt:lpstr>
      <vt:lpstr>B Titr</vt:lpstr>
      <vt:lpstr>Calibri</vt:lpstr>
      <vt:lpstr>Century Gothic</vt:lpstr>
      <vt:lpstr>Wingdings 3</vt:lpstr>
      <vt:lpstr>Ion</vt:lpstr>
      <vt:lpstr>PowerPoint Presentation</vt:lpstr>
      <vt:lpstr>PowerPoint Presentation</vt:lpstr>
      <vt:lpstr>PowerPoint Presentation</vt:lpstr>
      <vt:lpstr>   تیم کاری و سهامداران</vt:lpstr>
      <vt:lpstr>PowerPoint Presentation</vt:lpstr>
      <vt:lpstr>مهمترین دستاورد یا رسالت طرح در چند جمله  </vt:lpstr>
      <vt:lpstr>بخش‌بندی مشتریان </vt:lpstr>
      <vt:lpstr>راه حل فناورانه یا نوآورانه برای حل مشکل یا خلق فرصت</vt:lpstr>
      <vt:lpstr>کانال های ارتباطی کسب و کار </vt:lpstr>
      <vt:lpstr>PowerPoint Presentation</vt:lpstr>
      <vt:lpstr>PowerPoint Presentation</vt:lpstr>
      <vt:lpstr>بازار هدف و روند رشد آن  </vt:lpstr>
      <vt:lpstr>رقبا  و مزیت رقابتی آنها و مزیت رقابتی شما</vt:lpstr>
      <vt:lpstr>PowerPoint Presentation</vt:lpstr>
      <vt:lpstr>چالش‌ها و ریسک‌ها  </vt:lpstr>
      <vt:lpstr>PowerPoint Presentation</vt:lpstr>
      <vt:lpstr>PowerPoint Presentation</vt:lpstr>
      <vt:lpstr>PowerPoint Presentation</vt:lpstr>
      <vt:lpstr>چشم‌انداز و رویایی که برای کارتان در سر دارید. </vt:lpstr>
      <vt:lpstr>PowerPoint Presentation</vt:lpstr>
    </vt:vector>
  </TitlesOfParts>
  <Company>#%www.IRWIT.com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Gsoft Group</dc:creator>
  <cp:lastModifiedBy>raheleh shiri</cp:lastModifiedBy>
  <cp:revision>176</cp:revision>
  <dcterms:created xsi:type="dcterms:W3CDTF">2010-07-23T06:35:44Z</dcterms:created>
  <dcterms:modified xsi:type="dcterms:W3CDTF">2020-07-21T08:37:34Z</dcterms:modified>
</cp:coreProperties>
</file>